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94" r:id="rId3"/>
    <p:sldId id="289" r:id="rId4"/>
    <p:sldId id="321" r:id="rId5"/>
    <p:sldId id="500" r:id="rId6"/>
    <p:sldId id="932" r:id="rId7"/>
    <p:sldId id="302" r:id="rId8"/>
    <p:sldId id="504" r:id="rId9"/>
    <p:sldId id="303" r:id="rId10"/>
    <p:sldId id="501" r:id="rId11"/>
    <p:sldId id="933" r:id="rId12"/>
    <p:sldId id="503" r:id="rId13"/>
    <p:sldId id="934" r:id="rId14"/>
    <p:sldId id="502" r:id="rId15"/>
    <p:sldId id="305" r:id="rId16"/>
    <p:sldId id="306" r:id="rId17"/>
    <p:sldId id="936" r:id="rId18"/>
    <p:sldId id="935" r:id="rId19"/>
    <p:sldId id="307" r:id="rId20"/>
    <p:sldId id="292" r:id="rId21"/>
    <p:sldId id="308" r:id="rId22"/>
    <p:sldId id="309" r:id="rId23"/>
    <p:sldId id="570" r:id="rId24"/>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425D"/>
    <a:srgbClr val="55B0A7"/>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סגנון ביניים 2 - הדגשה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013" autoAdjust="0"/>
    <p:restoredTop sz="94660"/>
  </p:normalViewPr>
  <p:slideViewPr>
    <p:cSldViewPr snapToGrid="0">
      <p:cViewPr varScale="1">
        <p:scale>
          <a:sx n="115" d="100"/>
          <a:sy n="115" d="100"/>
        </p:scale>
        <p:origin x="372"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C9F249-BB4A-4782-BA5D-8EA8CE559BEB}"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pPr rtl="1"/>
          <a:endParaRPr lang="he-IL"/>
        </a:p>
      </dgm:t>
    </dgm:pt>
    <dgm:pt modelId="{8EE4E414-4D69-4DD1-88DA-FFEC51640720}">
      <dgm:prSet phldrT="[טקסט]" custT="1"/>
      <dgm:spPr/>
      <dgm:t>
        <a:bodyPr/>
        <a:lstStyle/>
        <a:p>
          <a:pPr rtl="1"/>
          <a:r>
            <a:rPr lang="he-IL" sz="2000" b="1" dirty="0"/>
            <a:t>בחינת תנאי סף </a:t>
          </a:r>
        </a:p>
      </dgm:t>
    </dgm:pt>
    <dgm:pt modelId="{98DEEB43-AF66-433F-AB18-5726E9F8F15D}" type="parTrans" cxnId="{7F590C12-39D0-4C54-A737-E709FD2CE223}">
      <dgm:prSet/>
      <dgm:spPr/>
      <dgm:t>
        <a:bodyPr/>
        <a:lstStyle/>
        <a:p>
          <a:pPr rtl="1"/>
          <a:endParaRPr lang="he-IL"/>
        </a:p>
      </dgm:t>
    </dgm:pt>
    <dgm:pt modelId="{1433471A-0BB8-4839-957E-EF71790002D3}" type="sibTrans" cxnId="{7F590C12-39D0-4C54-A737-E709FD2CE223}">
      <dgm:prSet/>
      <dgm:spPr/>
      <dgm:t>
        <a:bodyPr/>
        <a:lstStyle/>
        <a:p>
          <a:pPr rtl="1"/>
          <a:endParaRPr lang="he-IL"/>
        </a:p>
      </dgm:t>
    </dgm:pt>
    <dgm:pt modelId="{05E86980-BD38-4BC8-A168-A74B7EA82CBC}">
      <dgm:prSet phldrT="[טקסט]" custT="1"/>
      <dgm:spPr/>
      <dgm:t>
        <a:bodyPr/>
        <a:lstStyle/>
        <a:p>
          <a:pPr rtl="1"/>
          <a:r>
            <a:rPr lang="he-IL" sz="2000" b="1" dirty="0"/>
            <a:t>איכות זמנית</a:t>
          </a:r>
        </a:p>
        <a:p>
          <a:pPr rtl="1"/>
          <a:r>
            <a:rPr lang="he-IL" sz="1700" dirty="0"/>
            <a:t> (מינימום 20 </a:t>
          </a:r>
          <a:r>
            <a:rPr lang="he-IL" sz="1700" dirty="0" err="1"/>
            <a:t>נק</a:t>
          </a:r>
          <a:r>
            <a:rPr lang="he-IL" sz="1700" dirty="0"/>
            <a:t>', אם פחות מ – 15 מציעים מעל 20 – </a:t>
          </a:r>
          <a:r>
            <a:rPr lang="he-IL" sz="1700" dirty="0" err="1"/>
            <a:t>שק"ד</a:t>
          </a:r>
          <a:r>
            <a:rPr lang="he-IL" sz="1700" dirty="0"/>
            <a:t> להפחית המינימום)</a:t>
          </a:r>
        </a:p>
      </dgm:t>
    </dgm:pt>
    <dgm:pt modelId="{FAACF4CD-BDE9-43F6-A606-7427A929DB19}" type="parTrans" cxnId="{AEFE4CF8-E2B4-46EA-A3A9-E9C172D5FA07}">
      <dgm:prSet/>
      <dgm:spPr/>
      <dgm:t>
        <a:bodyPr/>
        <a:lstStyle/>
        <a:p>
          <a:pPr rtl="1"/>
          <a:endParaRPr lang="he-IL"/>
        </a:p>
      </dgm:t>
    </dgm:pt>
    <dgm:pt modelId="{9062FEC2-937E-4B6D-95CC-D4809BA0D9BE}" type="sibTrans" cxnId="{AEFE4CF8-E2B4-46EA-A3A9-E9C172D5FA07}">
      <dgm:prSet/>
      <dgm:spPr/>
      <dgm:t>
        <a:bodyPr/>
        <a:lstStyle/>
        <a:p>
          <a:pPr rtl="1"/>
          <a:endParaRPr lang="he-IL"/>
        </a:p>
      </dgm:t>
    </dgm:pt>
    <dgm:pt modelId="{66B8024F-4590-459F-B660-77C5B2A4130C}">
      <dgm:prSet phldrT="[טקסט]"/>
      <dgm:spPr/>
      <dgm:t>
        <a:bodyPr/>
        <a:lstStyle/>
        <a:p>
          <a:pPr rtl="1"/>
          <a:r>
            <a:rPr lang="he-IL" b="1" dirty="0"/>
            <a:t>הערכת רכיב העלות </a:t>
          </a:r>
        </a:p>
        <a:p>
          <a:pPr rtl="1"/>
          <a:r>
            <a:rPr lang="he-IL" dirty="0"/>
            <a:t>(להצעות שהאיכות לפחות 50 מתוך 75 נק')</a:t>
          </a:r>
        </a:p>
      </dgm:t>
    </dgm:pt>
    <dgm:pt modelId="{F6A7CE96-BB35-4D24-9134-BE6E841ED350}" type="parTrans" cxnId="{4BB1816C-710A-4E50-BA3D-001CD709E485}">
      <dgm:prSet/>
      <dgm:spPr/>
      <dgm:t>
        <a:bodyPr/>
        <a:lstStyle/>
        <a:p>
          <a:pPr rtl="1"/>
          <a:endParaRPr lang="he-IL"/>
        </a:p>
      </dgm:t>
    </dgm:pt>
    <dgm:pt modelId="{C22D8BF4-A98C-44E4-BFD8-0C35ADEED606}" type="sibTrans" cxnId="{4BB1816C-710A-4E50-BA3D-001CD709E485}">
      <dgm:prSet/>
      <dgm:spPr/>
      <dgm:t>
        <a:bodyPr/>
        <a:lstStyle/>
        <a:p>
          <a:pPr rtl="1"/>
          <a:endParaRPr lang="he-IL"/>
        </a:p>
      </dgm:t>
    </dgm:pt>
    <dgm:pt modelId="{93DD3B40-BD0D-4919-9029-E76BC9523E55}">
      <dgm:prSet/>
      <dgm:spPr/>
      <dgm:t>
        <a:bodyPr/>
        <a:lstStyle/>
        <a:p>
          <a:pPr rtl="1"/>
          <a:r>
            <a:rPr lang="he-IL" b="1" dirty="0"/>
            <a:t>ציון משוקלל ובחירת זוכים </a:t>
          </a:r>
        </a:p>
      </dgm:t>
    </dgm:pt>
    <dgm:pt modelId="{9969886C-1A89-45C1-9DCC-93EF6DF505DD}" type="parTrans" cxnId="{DF2525B0-9508-41DB-9795-680111C26F16}">
      <dgm:prSet/>
      <dgm:spPr/>
      <dgm:t>
        <a:bodyPr/>
        <a:lstStyle/>
        <a:p>
          <a:pPr rtl="1"/>
          <a:endParaRPr lang="he-IL"/>
        </a:p>
      </dgm:t>
    </dgm:pt>
    <dgm:pt modelId="{30BD34B2-BEF5-4C16-829E-2CD980ABDE21}" type="sibTrans" cxnId="{DF2525B0-9508-41DB-9795-680111C26F16}">
      <dgm:prSet/>
      <dgm:spPr/>
      <dgm:t>
        <a:bodyPr/>
        <a:lstStyle/>
        <a:p>
          <a:pPr rtl="1"/>
          <a:endParaRPr lang="he-IL"/>
        </a:p>
      </dgm:t>
    </dgm:pt>
    <dgm:pt modelId="{F50C8727-7949-41B3-80B9-DA4B537D5E32}">
      <dgm:prSet/>
      <dgm:spPr/>
      <dgm:t>
        <a:bodyPr/>
        <a:lstStyle/>
        <a:p>
          <a:pPr rtl="1"/>
          <a:r>
            <a:rPr lang="he-IL" b="1" dirty="0"/>
            <a:t>ריאיון וציון איכות סופי</a:t>
          </a:r>
        </a:p>
      </dgm:t>
    </dgm:pt>
    <dgm:pt modelId="{69F43A2F-3DC6-447B-8F57-C357060B4C40}" type="parTrans" cxnId="{8FB7FEE0-650A-4F9C-AC39-41ADA8F2AC42}">
      <dgm:prSet/>
      <dgm:spPr/>
      <dgm:t>
        <a:bodyPr/>
        <a:lstStyle/>
        <a:p>
          <a:pPr rtl="1"/>
          <a:endParaRPr lang="he-IL"/>
        </a:p>
      </dgm:t>
    </dgm:pt>
    <dgm:pt modelId="{8A006207-27FD-42BE-A4A0-58ADF4D6B5DD}" type="sibTrans" cxnId="{8FB7FEE0-650A-4F9C-AC39-41ADA8F2AC42}">
      <dgm:prSet/>
      <dgm:spPr/>
      <dgm:t>
        <a:bodyPr/>
        <a:lstStyle/>
        <a:p>
          <a:pPr rtl="1"/>
          <a:endParaRPr lang="he-IL"/>
        </a:p>
      </dgm:t>
    </dgm:pt>
    <dgm:pt modelId="{0D5D570B-ACF5-485E-9838-55933E9AE1EF}" type="pres">
      <dgm:prSet presAssocID="{5BC9F249-BB4A-4782-BA5D-8EA8CE559BEB}" presName="outerComposite" presStyleCnt="0">
        <dgm:presLayoutVars>
          <dgm:chMax val="5"/>
          <dgm:dir val="rev"/>
          <dgm:resizeHandles val="exact"/>
        </dgm:presLayoutVars>
      </dgm:prSet>
      <dgm:spPr/>
    </dgm:pt>
    <dgm:pt modelId="{66D2ABC1-9DAE-441F-9599-1ABE0B59E58C}" type="pres">
      <dgm:prSet presAssocID="{5BC9F249-BB4A-4782-BA5D-8EA8CE559BEB}" presName="dummyMaxCanvas" presStyleCnt="0">
        <dgm:presLayoutVars/>
      </dgm:prSet>
      <dgm:spPr/>
    </dgm:pt>
    <dgm:pt modelId="{30C99AC5-99CA-4F8C-9A95-C52184077488}" type="pres">
      <dgm:prSet presAssocID="{5BC9F249-BB4A-4782-BA5D-8EA8CE559BEB}" presName="FiveNodes_1" presStyleLbl="node1" presStyleIdx="0" presStyleCnt="5">
        <dgm:presLayoutVars>
          <dgm:bulletEnabled val="1"/>
        </dgm:presLayoutVars>
      </dgm:prSet>
      <dgm:spPr/>
    </dgm:pt>
    <dgm:pt modelId="{2545450C-DF47-464B-9232-86910C1DEA21}" type="pres">
      <dgm:prSet presAssocID="{5BC9F249-BB4A-4782-BA5D-8EA8CE559BEB}" presName="FiveNodes_2" presStyleLbl="node1" presStyleIdx="1" presStyleCnt="5">
        <dgm:presLayoutVars>
          <dgm:bulletEnabled val="1"/>
        </dgm:presLayoutVars>
      </dgm:prSet>
      <dgm:spPr/>
    </dgm:pt>
    <dgm:pt modelId="{3CB55FC5-08E2-4BA4-8EFC-11FBD12C55F3}" type="pres">
      <dgm:prSet presAssocID="{5BC9F249-BB4A-4782-BA5D-8EA8CE559BEB}" presName="FiveNodes_3" presStyleLbl="node1" presStyleIdx="2" presStyleCnt="5">
        <dgm:presLayoutVars>
          <dgm:bulletEnabled val="1"/>
        </dgm:presLayoutVars>
      </dgm:prSet>
      <dgm:spPr/>
    </dgm:pt>
    <dgm:pt modelId="{2F4C84C1-51A0-46B9-8943-5CB703834C25}" type="pres">
      <dgm:prSet presAssocID="{5BC9F249-BB4A-4782-BA5D-8EA8CE559BEB}" presName="FiveNodes_4" presStyleLbl="node1" presStyleIdx="3" presStyleCnt="5">
        <dgm:presLayoutVars>
          <dgm:bulletEnabled val="1"/>
        </dgm:presLayoutVars>
      </dgm:prSet>
      <dgm:spPr/>
    </dgm:pt>
    <dgm:pt modelId="{F93C5A4C-1690-4558-A558-E1965ED99FEE}" type="pres">
      <dgm:prSet presAssocID="{5BC9F249-BB4A-4782-BA5D-8EA8CE559BEB}" presName="FiveNodes_5" presStyleLbl="node1" presStyleIdx="4" presStyleCnt="5" custLinFactNeighborX="-18726" custLinFactNeighborY="-4437">
        <dgm:presLayoutVars>
          <dgm:bulletEnabled val="1"/>
        </dgm:presLayoutVars>
      </dgm:prSet>
      <dgm:spPr/>
    </dgm:pt>
    <dgm:pt modelId="{D3617248-0FAE-4FF4-8048-78CDA1BE15EB}" type="pres">
      <dgm:prSet presAssocID="{5BC9F249-BB4A-4782-BA5D-8EA8CE559BEB}" presName="FiveConn_1-2" presStyleLbl="fgAccFollowNode1" presStyleIdx="0" presStyleCnt="4">
        <dgm:presLayoutVars>
          <dgm:bulletEnabled val="1"/>
        </dgm:presLayoutVars>
      </dgm:prSet>
      <dgm:spPr/>
    </dgm:pt>
    <dgm:pt modelId="{586CE4A8-2FE4-4600-A282-E8F46E918E3B}" type="pres">
      <dgm:prSet presAssocID="{5BC9F249-BB4A-4782-BA5D-8EA8CE559BEB}" presName="FiveConn_2-3" presStyleLbl="fgAccFollowNode1" presStyleIdx="1" presStyleCnt="4">
        <dgm:presLayoutVars>
          <dgm:bulletEnabled val="1"/>
        </dgm:presLayoutVars>
      </dgm:prSet>
      <dgm:spPr/>
    </dgm:pt>
    <dgm:pt modelId="{8EA95C13-16BC-4AA6-80A3-88BDE41B901A}" type="pres">
      <dgm:prSet presAssocID="{5BC9F249-BB4A-4782-BA5D-8EA8CE559BEB}" presName="FiveConn_3-4" presStyleLbl="fgAccFollowNode1" presStyleIdx="2" presStyleCnt="4">
        <dgm:presLayoutVars>
          <dgm:bulletEnabled val="1"/>
        </dgm:presLayoutVars>
      </dgm:prSet>
      <dgm:spPr/>
    </dgm:pt>
    <dgm:pt modelId="{E2E311FC-897E-46FA-A398-99B20458B976}" type="pres">
      <dgm:prSet presAssocID="{5BC9F249-BB4A-4782-BA5D-8EA8CE559BEB}" presName="FiveConn_4-5" presStyleLbl="fgAccFollowNode1" presStyleIdx="3" presStyleCnt="4">
        <dgm:presLayoutVars>
          <dgm:bulletEnabled val="1"/>
        </dgm:presLayoutVars>
      </dgm:prSet>
      <dgm:spPr/>
    </dgm:pt>
    <dgm:pt modelId="{F137D907-BC69-40AE-B82E-8604B99B791A}" type="pres">
      <dgm:prSet presAssocID="{5BC9F249-BB4A-4782-BA5D-8EA8CE559BEB}" presName="FiveNodes_1_text" presStyleLbl="node1" presStyleIdx="4" presStyleCnt="5">
        <dgm:presLayoutVars>
          <dgm:bulletEnabled val="1"/>
        </dgm:presLayoutVars>
      </dgm:prSet>
      <dgm:spPr/>
    </dgm:pt>
    <dgm:pt modelId="{5E59C731-E092-4378-8E75-F810847155F1}" type="pres">
      <dgm:prSet presAssocID="{5BC9F249-BB4A-4782-BA5D-8EA8CE559BEB}" presName="FiveNodes_2_text" presStyleLbl="node1" presStyleIdx="4" presStyleCnt="5">
        <dgm:presLayoutVars>
          <dgm:bulletEnabled val="1"/>
        </dgm:presLayoutVars>
      </dgm:prSet>
      <dgm:spPr/>
    </dgm:pt>
    <dgm:pt modelId="{E827B216-1B96-425F-B422-DE4946CD476A}" type="pres">
      <dgm:prSet presAssocID="{5BC9F249-BB4A-4782-BA5D-8EA8CE559BEB}" presName="FiveNodes_3_text" presStyleLbl="node1" presStyleIdx="4" presStyleCnt="5">
        <dgm:presLayoutVars>
          <dgm:bulletEnabled val="1"/>
        </dgm:presLayoutVars>
      </dgm:prSet>
      <dgm:spPr/>
    </dgm:pt>
    <dgm:pt modelId="{A2B199DA-0C99-4B05-943B-888C8F813E85}" type="pres">
      <dgm:prSet presAssocID="{5BC9F249-BB4A-4782-BA5D-8EA8CE559BEB}" presName="FiveNodes_4_text" presStyleLbl="node1" presStyleIdx="4" presStyleCnt="5">
        <dgm:presLayoutVars>
          <dgm:bulletEnabled val="1"/>
        </dgm:presLayoutVars>
      </dgm:prSet>
      <dgm:spPr/>
    </dgm:pt>
    <dgm:pt modelId="{A0B7E318-8DDC-4E36-8095-D509DDD0E926}" type="pres">
      <dgm:prSet presAssocID="{5BC9F249-BB4A-4782-BA5D-8EA8CE559BEB}" presName="FiveNodes_5_text" presStyleLbl="node1" presStyleIdx="4" presStyleCnt="5">
        <dgm:presLayoutVars>
          <dgm:bulletEnabled val="1"/>
        </dgm:presLayoutVars>
      </dgm:prSet>
      <dgm:spPr/>
    </dgm:pt>
  </dgm:ptLst>
  <dgm:cxnLst>
    <dgm:cxn modelId="{779B5302-00B2-433A-95B9-E3051B73820D}" type="presOf" srcId="{66B8024F-4590-459F-B660-77C5B2A4130C}" destId="{2F4C84C1-51A0-46B9-8943-5CB703834C25}" srcOrd="0" destOrd="0" presId="urn:microsoft.com/office/officeart/2005/8/layout/vProcess5"/>
    <dgm:cxn modelId="{1F522E04-85B3-41BE-8B73-A05BE126014D}" type="presOf" srcId="{C22D8BF4-A98C-44E4-BFD8-0C35ADEED606}" destId="{E2E311FC-897E-46FA-A398-99B20458B976}" srcOrd="0" destOrd="0" presId="urn:microsoft.com/office/officeart/2005/8/layout/vProcess5"/>
    <dgm:cxn modelId="{7F590C12-39D0-4C54-A737-E709FD2CE223}" srcId="{5BC9F249-BB4A-4782-BA5D-8EA8CE559BEB}" destId="{8EE4E414-4D69-4DD1-88DA-FFEC51640720}" srcOrd="0" destOrd="0" parTransId="{98DEEB43-AF66-433F-AB18-5726E9F8F15D}" sibTransId="{1433471A-0BB8-4839-957E-EF71790002D3}"/>
    <dgm:cxn modelId="{335EFC25-41CD-4433-9314-3EB9582C8474}" type="presOf" srcId="{93DD3B40-BD0D-4919-9029-E76BC9523E55}" destId="{F93C5A4C-1690-4558-A558-E1965ED99FEE}" srcOrd="0" destOrd="0" presId="urn:microsoft.com/office/officeart/2005/8/layout/vProcess5"/>
    <dgm:cxn modelId="{9920CD37-6F0A-41BF-AF47-0D38D1430D3B}" type="presOf" srcId="{93DD3B40-BD0D-4919-9029-E76BC9523E55}" destId="{A0B7E318-8DDC-4E36-8095-D509DDD0E926}" srcOrd="1" destOrd="0" presId="urn:microsoft.com/office/officeart/2005/8/layout/vProcess5"/>
    <dgm:cxn modelId="{FEDBE162-232E-4B04-837B-706D2F8BFC31}" type="presOf" srcId="{5BC9F249-BB4A-4782-BA5D-8EA8CE559BEB}" destId="{0D5D570B-ACF5-485E-9838-55933E9AE1EF}" srcOrd="0" destOrd="0" presId="urn:microsoft.com/office/officeart/2005/8/layout/vProcess5"/>
    <dgm:cxn modelId="{4BB1816C-710A-4E50-BA3D-001CD709E485}" srcId="{5BC9F249-BB4A-4782-BA5D-8EA8CE559BEB}" destId="{66B8024F-4590-459F-B660-77C5B2A4130C}" srcOrd="3" destOrd="0" parTransId="{F6A7CE96-BB35-4D24-9134-BE6E841ED350}" sibTransId="{C22D8BF4-A98C-44E4-BFD8-0C35ADEED606}"/>
    <dgm:cxn modelId="{F3F8344E-913C-48B8-8423-CF7D01DFA5D6}" type="presOf" srcId="{F50C8727-7949-41B3-80B9-DA4B537D5E32}" destId="{E827B216-1B96-425F-B422-DE4946CD476A}" srcOrd="1" destOrd="0" presId="urn:microsoft.com/office/officeart/2005/8/layout/vProcess5"/>
    <dgm:cxn modelId="{76B80B82-D6C7-4F32-8746-03CF262AF2AD}" type="presOf" srcId="{05E86980-BD38-4BC8-A168-A74B7EA82CBC}" destId="{5E59C731-E092-4378-8E75-F810847155F1}" srcOrd="1" destOrd="0" presId="urn:microsoft.com/office/officeart/2005/8/layout/vProcess5"/>
    <dgm:cxn modelId="{5581F5AA-6586-43DE-8F3D-22679E489AA1}" type="presOf" srcId="{05E86980-BD38-4BC8-A168-A74B7EA82CBC}" destId="{2545450C-DF47-464B-9232-86910C1DEA21}" srcOrd="0" destOrd="0" presId="urn:microsoft.com/office/officeart/2005/8/layout/vProcess5"/>
    <dgm:cxn modelId="{DF2525B0-9508-41DB-9795-680111C26F16}" srcId="{5BC9F249-BB4A-4782-BA5D-8EA8CE559BEB}" destId="{93DD3B40-BD0D-4919-9029-E76BC9523E55}" srcOrd="4" destOrd="0" parTransId="{9969886C-1A89-45C1-9DCC-93EF6DF505DD}" sibTransId="{30BD34B2-BEF5-4C16-829E-2CD980ABDE21}"/>
    <dgm:cxn modelId="{E6C304B8-2240-4016-B0E4-917BFF15F799}" type="presOf" srcId="{8EE4E414-4D69-4DD1-88DA-FFEC51640720}" destId="{30C99AC5-99CA-4F8C-9A95-C52184077488}" srcOrd="0" destOrd="0" presId="urn:microsoft.com/office/officeart/2005/8/layout/vProcess5"/>
    <dgm:cxn modelId="{882039B9-5358-46B7-BA6B-F62E5C291BF5}" type="presOf" srcId="{8EE4E414-4D69-4DD1-88DA-FFEC51640720}" destId="{F137D907-BC69-40AE-B82E-8604B99B791A}" srcOrd="1" destOrd="0" presId="urn:microsoft.com/office/officeart/2005/8/layout/vProcess5"/>
    <dgm:cxn modelId="{2151C4BC-C50F-4EB2-8B98-46FB93BD4D0D}" type="presOf" srcId="{F50C8727-7949-41B3-80B9-DA4B537D5E32}" destId="{3CB55FC5-08E2-4BA4-8EFC-11FBD12C55F3}" srcOrd="0" destOrd="0" presId="urn:microsoft.com/office/officeart/2005/8/layout/vProcess5"/>
    <dgm:cxn modelId="{F56769E0-2482-4A98-84DA-BFCEE8061925}" type="presOf" srcId="{8A006207-27FD-42BE-A4A0-58ADF4D6B5DD}" destId="{8EA95C13-16BC-4AA6-80A3-88BDE41B901A}" srcOrd="0" destOrd="0" presId="urn:microsoft.com/office/officeart/2005/8/layout/vProcess5"/>
    <dgm:cxn modelId="{8FB7FEE0-650A-4F9C-AC39-41ADA8F2AC42}" srcId="{5BC9F249-BB4A-4782-BA5D-8EA8CE559BEB}" destId="{F50C8727-7949-41B3-80B9-DA4B537D5E32}" srcOrd="2" destOrd="0" parTransId="{69F43A2F-3DC6-447B-8F57-C357060B4C40}" sibTransId="{8A006207-27FD-42BE-A4A0-58ADF4D6B5DD}"/>
    <dgm:cxn modelId="{C243B8E7-A815-4204-A254-8759B17DBC8C}" type="presOf" srcId="{1433471A-0BB8-4839-957E-EF71790002D3}" destId="{D3617248-0FAE-4FF4-8048-78CDA1BE15EB}" srcOrd="0" destOrd="0" presId="urn:microsoft.com/office/officeart/2005/8/layout/vProcess5"/>
    <dgm:cxn modelId="{524A1FF1-E4BB-4DAD-9DF1-334F259E7DD4}" type="presOf" srcId="{9062FEC2-937E-4B6D-95CC-D4809BA0D9BE}" destId="{586CE4A8-2FE4-4600-A282-E8F46E918E3B}" srcOrd="0" destOrd="0" presId="urn:microsoft.com/office/officeart/2005/8/layout/vProcess5"/>
    <dgm:cxn modelId="{AEFE4CF8-E2B4-46EA-A3A9-E9C172D5FA07}" srcId="{5BC9F249-BB4A-4782-BA5D-8EA8CE559BEB}" destId="{05E86980-BD38-4BC8-A168-A74B7EA82CBC}" srcOrd="1" destOrd="0" parTransId="{FAACF4CD-BDE9-43F6-A606-7427A929DB19}" sibTransId="{9062FEC2-937E-4B6D-95CC-D4809BA0D9BE}"/>
    <dgm:cxn modelId="{26BA8DFA-587D-4739-A44E-2C02168875BF}" type="presOf" srcId="{66B8024F-4590-459F-B660-77C5B2A4130C}" destId="{A2B199DA-0C99-4B05-943B-888C8F813E85}" srcOrd="1" destOrd="0" presId="urn:microsoft.com/office/officeart/2005/8/layout/vProcess5"/>
    <dgm:cxn modelId="{1A315A66-D004-4AF6-83C3-D9EF921C1045}" type="presParOf" srcId="{0D5D570B-ACF5-485E-9838-55933E9AE1EF}" destId="{66D2ABC1-9DAE-441F-9599-1ABE0B59E58C}" srcOrd="0" destOrd="0" presId="urn:microsoft.com/office/officeart/2005/8/layout/vProcess5"/>
    <dgm:cxn modelId="{A161BFFF-65BA-42D8-9831-CECDA69EC422}" type="presParOf" srcId="{0D5D570B-ACF5-485E-9838-55933E9AE1EF}" destId="{30C99AC5-99CA-4F8C-9A95-C52184077488}" srcOrd="1" destOrd="0" presId="urn:microsoft.com/office/officeart/2005/8/layout/vProcess5"/>
    <dgm:cxn modelId="{B62C73F7-1473-405F-A7D4-91139C374C5F}" type="presParOf" srcId="{0D5D570B-ACF5-485E-9838-55933E9AE1EF}" destId="{2545450C-DF47-464B-9232-86910C1DEA21}" srcOrd="2" destOrd="0" presId="urn:microsoft.com/office/officeart/2005/8/layout/vProcess5"/>
    <dgm:cxn modelId="{9818726F-86D1-44DA-BDB5-54C473E22390}" type="presParOf" srcId="{0D5D570B-ACF5-485E-9838-55933E9AE1EF}" destId="{3CB55FC5-08E2-4BA4-8EFC-11FBD12C55F3}" srcOrd="3" destOrd="0" presId="urn:microsoft.com/office/officeart/2005/8/layout/vProcess5"/>
    <dgm:cxn modelId="{1EE8B28D-586F-4119-A242-E9968475291E}" type="presParOf" srcId="{0D5D570B-ACF5-485E-9838-55933E9AE1EF}" destId="{2F4C84C1-51A0-46B9-8943-5CB703834C25}" srcOrd="4" destOrd="0" presId="urn:microsoft.com/office/officeart/2005/8/layout/vProcess5"/>
    <dgm:cxn modelId="{3CA8D674-DE77-4950-A7C3-39A29C995406}" type="presParOf" srcId="{0D5D570B-ACF5-485E-9838-55933E9AE1EF}" destId="{F93C5A4C-1690-4558-A558-E1965ED99FEE}" srcOrd="5" destOrd="0" presId="urn:microsoft.com/office/officeart/2005/8/layout/vProcess5"/>
    <dgm:cxn modelId="{3D119065-1B2E-430F-92AD-06F4ED12E9E3}" type="presParOf" srcId="{0D5D570B-ACF5-485E-9838-55933E9AE1EF}" destId="{D3617248-0FAE-4FF4-8048-78CDA1BE15EB}" srcOrd="6" destOrd="0" presId="urn:microsoft.com/office/officeart/2005/8/layout/vProcess5"/>
    <dgm:cxn modelId="{D48DEA72-BA2A-4737-86D6-34D66E000B63}" type="presParOf" srcId="{0D5D570B-ACF5-485E-9838-55933E9AE1EF}" destId="{586CE4A8-2FE4-4600-A282-E8F46E918E3B}" srcOrd="7" destOrd="0" presId="urn:microsoft.com/office/officeart/2005/8/layout/vProcess5"/>
    <dgm:cxn modelId="{415D006D-963C-4F94-A7D9-09374B1429C5}" type="presParOf" srcId="{0D5D570B-ACF5-485E-9838-55933E9AE1EF}" destId="{8EA95C13-16BC-4AA6-80A3-88BDE41B901A}" srcOrd="8" destOrd="0" presId="urn:microsoft.com/office/officeart/2005/8/layout/vProcess5"/>
    <dgm:cxn modelId="{EF565222-52B4-4CD8-9EF4-D8DFE9C46FD9}" type="presParOf" srcId="{0D5D570B-ACF5-485E-9838-55933E9AE1EF}" destId="{E2E311FC-897E-46FA-A398-99B20458B976}" srcOrd="9" destOrd="0" presId="urn:microsoft.com/office/officeart/2005/8/layout/vProcess5"/>
    <dgm:cxn modelId="{0675F0E6-5469-465F-92C0-6E02CF326144}" type="presParOf" srcId="{0D5D570B-ACF5-485E-9838-55933E9AE1EF}" destId="{F137D907-BC69-40AE-B82E-8604B99B791A}" srcOrd="10" destOrd="0" presId="urn:microsoft.com/office/officeart/2005/8/layout/vProcess5"/>
    <dgm:cxn modelId="{0256DDD4-A1EF-4D4E-A0E8-E58BCB9A7819}" type="presParOf" srcId="{0D5D570B-ACF5-485E-9838-55933E9AE1EF}" destId="{5E59C731-E092-4378-8E75-F810847155F1}" srcOrd="11" destOrd="0" presId="urn:microsoft.com/office/officeart/2005/8/layout/vProcess5"/>
    <dgm:cxn modelId="{A2DD8C0C-F083-48E0-B85E-036AE568BE45}" type="presParOf" srcId="{0D5D570B-ACF5-485E-9838-55933E9AE1EF}" destId="{E827B216-1B96-425F-B422-DE4946CD476A}" srcOrd="12" destOrd="0" presId="urn:microsoft.com/office/officeart/2005/8/layout/vProcess5"/>
    <dgm:cxn modelId="{7107E585-6BB2-46D9-B3C2-A5A6FACED411}" type="presParOf" srcId="{0D5D570B-ACF5-485E-9838-55933E9AE1EF}" destId="{A2B199DA-0C99-4B05-943B-888C8F813E85}" srcOrd="13" destOrd="0" presId="urn:microsoft.com/office/officeart/2005/8/layout/vProcess5"/>
    <dgm:cxn modelId="{ABE288E8-63A4-4BCC-8D76-F978C79A7FD9}" type="presParOf" srcId="{0D5D570B-ACF5-485E-9838-55933E9AE1EF}" destId="{A0B7E318-8DDC-4E36-8095-D509DDD0E926}"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C99AC5-99CA-4F8C-9A95-C52184077488}">
      <dsp:nvSpPr>
        <dsp:cNvPr id="0" name=""/>
        <dsp:cNvSpPr/>
      </dsp:nvSpPr>
      <dsp:spPr>
        <a:xfrm>
          <a:off x="2469321" y="0"/>
          <a:ext cx="8266857" cy="90394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1">
            <a:lnSpc>
              <a:spcPct val="90000"/>
            </a:lnSpc>
            <a:spcBef>
              <a:spcPct val="0"/>
            </a:spcBef>
            <a:spcAft>
              <a:spcPct val="35000"/>
            </a:spcAft>
            <a:buNone/>
          </a:pPr>
          <a:r>
            <a:rPr lang="he-IL" sz="2000" b="1" kern="1200" dirty="0"/>
            <a:t>בחינת תנאי סף </a:t>
          </a:r>
        </a:p>
      </dsp:txBody>
      <dsp:txXfrm>
        <a:off x="3512286" y="26476"/>
        <a:ext cx="7197416" cy="850995"/>
      </dsp:txXfrm>
    </dsp:sp>
    <dsp:sp modelId="{2545450C-DF47-464B-9232-86910C1DEA21}">
      <dsp:nvSpPr>
        <dsp:cNvPr id="0" name=""/>
        <dsp:cNvSpPr/>
      </dsp:nvSpPr>
      <dsp:spPr>
        <a:xfrm>
          <a:off x="1851990" y="1029495"/>
          <a:ext cx="8266857" cy="90394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1">
            <a:lnSpc>
              <a:spcPct val="90000"/>
            </a:lnSpc>
            <a:spcBef>
              <a:spcPct val="0"/>
            </a:spcBef>
            <a:spcAft>
              <a:spcPct val="35000"/>
            </a:spcAft>
            <a:buNone/>
          </a:pPr>
          <a:r>
            <a:rPr lang="he-IL" sz="2000" b="1" kern="1200" dirty="0"/>
            <a:t>איכות זמנית</a:t>
          </a:r>
        </a:p>
        <a:p>
          <a:pPr marL="0" lvl="0" indent="0" algn="ctr" defTabSz="889000" rtl="1">
            <a:lnSpc>
              <a:spcPct val="90000"/>
            </a:lnSpc>
            <a:spcBef>
              <a:spcPct val="0"/>
            </a:spcBef>
            <a:spcAft>
              <a:spcPct val="35000"/>
            </a:spcAft>
            <a:buNone/>
          </a:pPr>
          <a:r>
            <a:rPr lang="he-IL" sz="1700" kern="1200" dirty="0"/>
            <a:t> (מינימום 20 </a:t>
          </a:r>
          <a:r>
            <a:rPr lang="he-IL" sz="1700" kern="1200" dirty="0" err="1"/>
            <a:t>נק</a:t>
          </a:r>
          <a:r>
            <a:rPr lang="he-IL" sz="1700" kern="1200" dirty="0"/>
            <a:t>', אם פחות מ – 15 מציעים מעל 20 – </a:t>
          </a:r>
          <a:r>
            <a:rPr lang="he-IL" sz="1700" kern="1200" dirty="0" err="1"/>
            <a:t>שק"ד</a:t>
          </a:r>
          <a:r>
            <a:rPr lang="he-IL" sz="1700" kern="1200" dirty="0"/>
            <a:t> להפחית המינימום)</a:t>
          </a:r>
        </a:p>
      </dsp:txBody>
      <dsp:txXfrm>
        <a:off x="3083363" y="1055971"/>
        <a:ext cx="7009009" cy="850995"/>
      </dsp:txXfrm>
    </dsp:sp>
    <dsp:sp modelId="{3CB55FC5-08E2-4BA4-8EFC-11FBD12C55F3}">
      <dsp:nvSpPr>
        <dsp:cNvPr id="0" name=""/>
        <dsp:cNvSpPr/>
      </dsp:nvSpPr>
      <dsp:spPr>
        <a:xfrm>
          <a:off x="1234660" y="2058991"/>
          <a:ext cx="8266857" cy="90394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1">
            <a:lnSpc>
              <a:spcPct val="90000"/>
            </a:lnSpc>
            <a:spcBef>
              <a:spcPct val="0"/>
            </a:spcBef>
            <a:spcAft>
              <a:spcPct val="35000"/>
            </a:spcAft>
            <a:buNone/>
          </a:pPr>
          <a:r>
            <a:rPr lang="he-IL" sz="2100" b="1" kern="1200" dirty="0"/>
            <a:t>ריאיון וציון איכות סופי</a:t>
          </a:r>
        </a:p>
      </dsp:txBody>
      <dsp:txXfrm>
        <a:off x="2466032" y="2085467"/>
        <a:ext cx="7009009" cy="850995"/>
      </dsp:txXfrm>
    </dsp:sp>
    <dsp:sp modelId="{2F4C84C1-51A0-46B9-8943-5CB703834C25}">
      <dsp:nvSpPr>
        <dsp:cNvPr id="0" name=""/>
        <dsp:cNvSpPr/>
      </dsp:nvSpPr>
      <dsp:spPr>
        <a:xfrm>
          <a:off x="617330" y="3088487"/>
          <a:ext cx="8266857" cy="90394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1">
            <a:lnSpc>
              <a:spcPct val="90000"/>
            </a:lnSpc>
            <a:spcBef>
              <a:spcPct val="0"/>
            </a:spcBef>
            <a:spcAft>
              <a:spcPct val="35000"/>
            </a:spcAft>
            <a:buNone/>
          </a:pPr>
          <a:r>
            <a:rPr lang="he-IL" sz="2100" b="1" kern="1200" dirty="0"/>
            <a:t>הערכת רכיב העלות </a:t>
          </a:r>
        </a:p>
        <a:p>
          <a:pPr marL="0" lvl="0" indent="0" algn="ctr" defTabSz="933450" rtl="1">
            <a:lnSpc>
              <a:spcPct val="90000"/>
            </a:lnSpc>
            <a:spcBef>
              <a:spcPct val="0"/>
            </a:spcBef>
            <a:spcAft>
              <a:spcPct val="35000"/>
            </a:spcAft>
            <a:buNone/>
          </a:pPr>
          <a:r>
            <a:rPr lang="he-IL" sz="2100" kern="1200" dirty="0"/>
            <a:t>(להצעות שהאיכות לפחות 50 מתוך 75 נק')</a:t>
          </a:r>
        </a:p>
      </dsp:txBody>
      <dsp:txXfrm>
        <a:off x="1848702" y="3114963"/>
        <a:ext cx="7009009" cy="850995"/>
      </dsp:txXfrm>
    </dsp:sp>
    <dsp:sp modelId="{F93C5A4C-1690-4558-A558-E1965ED99FEE}">
      <dsp:nvSpPr>
        <dsp:cNvPr id="0" name=""/>
        <dsp:cNvSpPr/>
      </dsp:nvSpPr>
      <dsp:spPr>
        <a:xfrm>
          <a:off x="0" y="4077875"/>
          <a:ext cx="8266857" cy="90394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1">
            <a:lnSpc>
              <a:spcPct val="90000"/>
            </a:lnSpc>
            <a:spcBef>
              <a:spcPct val="0"/>
            </a:spcBef>
            <a:spcAft>
              <a:spcPct val="35000"/>
            </a:spcAft>
            <a:buNone/>
          </a:pPr>
          <a:r>
            <a:rPr lang="he-IL" sz="2100" b="1" kern="1200" dirty="0"/>
            <a:t>ציון משוקלל ובחירת זוכים </a:t>
          </a:r>
        </a:p>
      </dsp:txBody>
      <dsp:txXfrm>
        <a:off x="1231372" y="4104351"/>
        <a:ext cx="7009009" cy="850995"/>
      </dsp:txXfrm>
    </dsp:sp>
    <dsp:sp modelId="{D3617248-0FAE-4FF4-8048-78CDA1BE15EB}">
      <dsp:nvSpPr>
        <dsp:cNvPr id="0" name=""/>
        <dsp:cNvSpPr/>
      </dsp:nvSpPr>
      <dsp:spPr>
        <a:xfrm>
          <a:off x="2469321" y="660383"/>
          <a:ext cx="587565" cy="587565"/>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rtl="1">
            <a:lnSpc>
              <a:spcPct val="90000"/>
            </a:lnSpc>
            <a:spcBef>
              <a:spcPct val="0"/>
            </a:spcBef>
            <a:spcAft>
              <a:spcPct val="35000"/>
            </a:spcAft>
            <a:buNone/>
          </a:pPr>
          <a:endParaRPr lang="he-IL" sz="2800" kern="1200"/>
        </a:p>
      </dsp:txBody>
      <dsp:txXfrm>
        <a:off x="2601523" y="660383"/>
        <a:ext cx="323161" cy="442143"/>
      </dsp:txXfrm>
    </dsp:sp>
    <dsp:sp modelId="{586CE4A8-2FE4-4600-A282-E8F46E918E3B}">
      <dsp:nvSpPr>
        <dsp:cNvPr id="0" name=""/>
        <dsp:cNvSpPr/>
      </dsp:nvSpPr>
      <dsp:spPr>
        <a:xfrm>
          <a:off x="1851990" y="1689879"/>
          <a:ext cx="587565" cy="587565"/>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rtl="1">
            <a:lnSpc>
              <a:spcPct val="90000"/>
            </a:lnSpc>
            <a:spcBef>
              <a:spcPct val="0"/>
            </a:spcBef>
            <a:spcAft>
              <a:spcPct val="35000"/>
            </a:spcAft>
            <a:buNone/>
          </a:pPr>
          <a:endParaRPr lang="he-IL" sz="2800" kern="1200"/>
        </a:p>
      </dsp:txBody>
      <dsp:txXfrm>
        <a:off x="1984192" y="1689879"/>
        <a:ext cx="323161" cy="442143"/>
      </dsp:txXfrm>
    </dsp:sp>
    <dsp:sp modelId="{8EA95C13-16BC-4AA6-80A3-88BDE41B901A}">
      <dsp:nvSpPr>
        <dsp:cNvPr id="0" name=""/>
        <dsp:cNvSpPr/>
      </dsp:nvSpPr>
      <dsp:spPr>
        <a:xfrm>
          <a:off x="1234660" y="2704309"/>
          <a:ext cx="587565" cy="587565"/>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rtl="1">
            <a:lnSpc>
              <a:spcPct val="90000"/>
            </a:lnSpc>
            <a:spcBef>
              <a:spcPct val="0"/>
            </a:spcBef>
            <a:spcAft>
              <a:spcPct val="35000"/>
            </a:spcAft>
            <a:buNone/>
          </a:pPr>
          <a:endParaRPr lang="he-IL" sz="2800" kern="1200"/>
        </a:p>
      </dsp:txBody>
      <dsp:txXfrm>
        <a:off x="1366862" y="2704309"/>
        <a:ext cx="323161" cy="442143"/>
      </dsp:txXfrm>
    </dsp:sp>
    <dsp:sp modelId="{E2E311FC-897E-46FA-A398-99B20458B976}">
      <dsp:nvSpPr>
        <dsp:cNvPr id="0" name=""/>
        <dsp:cNvSpPr/>
      </dsp:nvSpPr>
      <dsp:spPr>
        <a:xfrm>
          <a:off x="617330" y="3743849"/>
          <a:ext cx="587565" cy="587565"/>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rtl="1">
            <a:lnSpc>
              <a:spcPct val="90000"/>
            </a:lnSpc>
            <a:spcBef>
              <a:spcPct val="0"/>
            </a:spcBef>
            <a:spcAft>
              <a:spcPct val="35000"/>
            </a:spcAft>
            <a:buNone/>
          </a:pPr>
          <a:endParaRPr lang="he-IL" sz="2800" kern="1200"/>
        </a:p>
      </dsp:txBody>
      <dsp:txXfrm>
        <a:off x="749532" y="3743849"/>
        <a:ext cx="323161" cy="442143"/>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pic>
        <p:nvPicPr>
          <p:cNvPr id="7" name="תמונה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758559"/>
            <a:ext cx="12192000" cy="4136116"/>
          </a:xfrm>
          <a:prstGeom prst="rect">
            <a:avLst/>
          </a:prstGeom>
        </p:spPr>
      </p:pic>
      <p:pic>
        <p:nvPicPr>
          <p:cNvPr id="9" name="תמונה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78286" y="243302"/>
            <a:ext cx="1435427" cy="1003529"/>
          </a:xfrm>
          <a:prstGeom prst="rect">
            <a:avLst/>
          </a:prstGeom>
        </p:spPr>
      </p:pic>
      <p:cxnSp>
        <p:nvCxnSpPr>
          <p:cNvPr id="11" name="מחבר ישר 10"/>
          <p:cNvCxnSpPr/>
          <p:nvPr userDrawn="1"/>
        </p:nvCxnSpPr>
        <p:spPr>
          <a:xfrm>
            <a:off x="0" y="5904713"/>
            <a:ext cx="12192000" cy="0"/>
          </a:xfrm>
          <a:prstGeom prst="line">
            <a:avLst/>
          </a:prstGeom>
          <a:ln w="98425">
            <a:solidFill>
              <a:srgbClr val="13425D"/>
            </a:solidFill>
          </a:ln>
        </p:spPr>
        <p:style>
          <a:lnRef idx="1">
            <a:schemeClr val="accent1"/>
          </a:lnRef>
          <a:fillRef idx="0">
            <a:schemeClr val="accent1"/>
          </a:fillRef>
          <a:effectRef idx="0">
            <a:schemeClr val="accent1"/>
          </a:effectRef>
          <a:fontRef idx="minor">
            <a:schemeClr val="tx1"/>
          </a:fontRef>
        </p:style>
      </p:cxnSp>
      <p:cxnSp>
        <p:nvCxnSpPr>
          <p:cNvPr id="12" name="מחבר ישר 11"/>
          <p:cNvCxnSpPr/>
          <p:nvPr userDrawn="1"/>
        </p:nvCxnSpPr>
        <p:spPr>
          <a:xfrm>
            <a:off x="-600" y="5988989"/>
            <a:ext cx="12193200" cy="0"/>
          </a:xfrm>
          <a:prstGeom prst="line">
            <a:avLst/>
          </a:prstGeom>
          <a:ln w="85725">
            <a:solidFill>
              <a:srgbClr val="55B0A7"/>
            </a:solidFill>
          </a:ln>
        </p:spPr>
        <p:style>
          <a:lnRef idx="1">
            <a:schemeClr val="accent1"/>
          </a:lnRef>
          <a:fillRef idx="0">
            <a:schemeClr val="accent1"/>
          </a:fillRef>
          <a:effectRef idx="0">
            <a:schemeClr val="accent1"/>
          </a:effectRef>
          <a:fontRef idx="minor">
            <a:schemeClr val="tx1"/>
          </a:fontRef>
        </p:style>
      </p:cxnSp>
      <p:sp>
        <p:nvSpPr>
          <p:cNvPr id="2" name="כותרת 1"/>
          <p:cNvSpPr>
            <a:spLocks noGrp="1"/>
          </p:cNvSpPr>
          <p:nvPr>
            <p:ph type="ctrTitle"/>
          </p:nvPr>
        </p:nvSpPr>
        <p:spPr>
          <a:xfrm>
            <a:off x="1524000" y="2936781"/>
            <a:ext cx="9144000" cy="2387600"/>
          </a:xfrm>
        </p:spPr>
        <p:txBody>
          <a:bodyPr anchor="b">
            <a:normAutofit/>
          </a:bodyPr>
          <a:lstStyle>
            <a:lvl1pPr algn="ctr">
              <a:defRPr sz="7200">
                <a:solidFill>
                  <a:schemeClr val="bg1"/>
                </a:solidFill>
                <a:cs typeface="+mn-cs"/>
              </a:defRPr>
            </a:lvl1pPr>
          </a:lstStyle>
          <a:p>
            <a:r>
              <a:rPr lang="he-IL" dirty="0"/>
              <a:t>לחץ כדי לערוך סגנון כותרת של תבנית בסיס</a:t>
            </a:r>
          </a:p>
        </p:txBody>
      </p:sp>
      <p:sp>
        <p:nvSpPr>
          <p:cNvPr id="3" name="כותרת משנה 2"/>
          <p:cNvSpPr>
            <a:spLocks noGrp="1"/>
          </p:cNvSpPr>
          <p:nvPr>
            <p:ph type="subTitle" idx="1"/>
          </p:nvPr>
        </p:nvSpPr>
        <p:spPr>
          <a:xfrm>
            <a:off x="1599501" y="6245016"/>
            <a:ext cx="9144000" cy="1655762"/>
          </a:xfrm>
        </p:spPr>
        <p:txBody>
          <a:bodyPr/>
          <a:lstStyle>
            <a:lvl1pPr marL="0" indent="0" algn="ctr">
              <a:buNone/>
              <a:defRPr sz="2400">
                <a:solidFill>
                  <a:schemeClr val="bg2">
                    <a:lumMod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dirty="0"/>
              <a:t>לחץ כדי לערוך סגנון כותרת משנה של תבנית בסיס</a:t>
            </a:r>
          </a:p>
        </p:txBody>
      </p:sp>
    </p:spTree>
    <p:extLst>
      <p:ext uri="{BB962C8B-B14F-4D97-AF65-F5344CB8AC3E}">
        <p14:creationId xmlns:p14="http://schemas.microsoft.com/office/powerpoint/2010/main" val="740513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bg>
      <p:bgPr>
        <a:solidFill>
          <a:srgbClr val="55B0A7"/>
        </a:solidFill>
        <a:effectLst/>
      </p:bgPr>
    </p:bg>
    <p:spTree>
      <p:nvGrpSpPr>
        <p:cNvPr id="1" name=""/>
        <p:cNvGrpSpPr/>
        <p:nvPr/>
      </p:nvGrpSpPr>
      <p:grpSpPr>
        <a:xfrm>
          <a:off x="0" y="0"/>
          <a:ext cx="0" cy="0"/>
          <a:chOff x="0" y="0"/>
          <a:chExt cx="0" cy="0"/>
        </a:xfrm>
      </p:grpSpPr>
      <p:pic>
        <p:nvPicPr>
          <p:cNvPr id="7" name="תמונה 6"/>
          <p:cNvPicPr>
            <a:picLocks noChangeAspect="1"/>
          </p:cNvPicPr>
          <p:nvPr userDrawn="1"/>
        </p:nvPicPr>
        <p:blipFill rotWithShape="1">
          <a:blip r:embed="rId2">
            <a:extLst>
              <a:ext uri="{28A0092B-C50C-407E-A947-70E740481C1C}">
                <a14:useLocalDpi xmlns:a14="http://schemas.microsoft.com/office/drawing/2010/main" val="0"/>
              </a:ext>
            </a:extLst>
          </a:blip>
          <a:srcRect l="910" r="1081" b="3341"/>
          <a:stretch/>
        </p:blipFill>
        <p:spPr>
          <a:xfrm>
            <a:off x="-9426" y="3307555"/>
            <a:ext cx="12188858" cy="3545732"/>
          </a:xfrm>
          <a:prstGeom prst="rect">
            <a:avLst/>
          </a:prstGeom>
        </p:spPr>
      </p:pic>
      <p:sp>
        <p:nvSpPr>
          <p:cNvPr id="2" name="כותרת 1"/>
          <p:cNvSpPr>
            <a:spLocks noGrp="1"/>
          </p:cNvSpPr>
          <p:nvPr>
            <p:ph type="title"/>
          </p:nvPr>
        </p:nvSpPr>
        <p:spPr>
          <a:xfrm>
            <a:off x="-9426" y="825675"/>
            <a:ext cx="12201426" cy="1478869"/>
          </a:xfrm>
        </p:spPr>
        <p:txBody>
          <a:bodyPr anchor="b">
            <a:normAutofit/>
          </a:bodyPr>
          <a:lstStyle>
            <a:lvl1pPr algn="ctr">
              <a:defRPr sz="5400">
                <a:solidFill>
                  <a:schemeClr val="bg1"/>
                </a:solidFill>
              </a:defRPr>
            </a:lvl1pPr>
          </a:lstStyle>
          <a:p>
            <a:r>
              <a:rPr lang="he-IL" dirty="0"/>
              <a:t>לחץ כדי לערוך סגנון כותרת של תבנית בסיס</a:t>
            </a:r>
          </a:p>
        </p:txBody>
      </p:sp>
      <p:sp>
        <p:nvSpPr>
          <p:cNvPr id="3" name="מציין מיקום טקסט 2"/>
          <p:cNvSpPr>
            <a:spLocks noGrp="1"/>
          </p:cNvSpPr>
          <p:nvPr>
            <p:ph type="body" idx="1"/>
          </p:nvPr>
        </p:nvSpPr>
        <p:spPr>
          <a:xfrm>
            <a:off x="838200" y="2391516"/>
            <a:ext cx="10515600" cy="1500187"/>
          </a:xfrm>
        </p:spPr>
        <p:txBody>
          <a:bodyPr>
            <a:normAutofit/>
          </a:bodyPr>
          <a:lstStyle>
            <a:lvl1pPr marL="0" indent="0" algn="ctr">
              <a:buNone/>
              <a:defRPr sz="3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dirty="0"/>
              <a:t>לחץ כדי לערוך סגנונות טקסט של תבנית בסיס</a:t>
            </a:r>
          </a:p>
        </p:txBody>
      </p:sp>
      <p:pic>
        <p:nvPicPr>
          <p:cNvPr id="5" name="תמונה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378286" y="243407"/>
            <a:ext cx="1435427" cy="1003318"/>
          </a:xfrm>
          <a:prstGeom prst="rect">
            <a:avLst/>
          </a:prstGeom>
        </p:spPr>
      </p:pic>
    </p:spTree>
    <p:extLst>
      <p:ext uri="{BB962C8B-B14F-4D97-AF65-F5344CB8AC3E}">
        <p14:creationId xmlns:p14="http://schemas.microsoft.com/office/powerpoint/2010/main" val="1533219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a:xfrm>
            <a:off x="838200" y="2060575"/>
            <a:ext cx="10515600" cy="1325563"/>
          </a:xfrm>
        </p:spPr>
        <p:txBody>
          <a:bodyPr>
            <a:noAutofit/>
          </a:bodyPr>
          <a:lstStyle>
            <a:lvl1pPr algn="ctr">
              <a:defRPr sz="7200">
                <a:solidFill>
                  <a:srgbClr val="13425D"/>
                </a:solidFill>
              </a:defRPr>
            </a:lvl1pPr>
          </a:lstStyle>
          <a:p>
            <a:r>
              <a:rPr lang="he-IL" dirty="0"/>
              <a:t>לחץ כדי לערוך סגנון כותרת של תבנית בסיס</a:t>
            </a:r>
          </a:p>
        </p:txBody>
      </p:sp>
      <p:pic>
        <p:nvPicPr>
          <p:cNvPr id="6" name="מציין מיקום תוכן 6"/>
          <p:cNvPicPr>
            <a:picLocks noChangeAspect="1"/>
          </p:cNvPicPr>
          <p:nvPr userDrawn="1"/>
        </p:nvPicPr>
        <p:blipFill rotWithShape="1">
          <a:blip r:embed="rId2">
            <a:extLst>
              <a:ext uri="{28A0092B-C50C-407E-A947-70E740481C1C}">
                <a14:useLocalDpi xmlns:a14="http://schemas.microsoft.com/office/drawing/2010/main" val="0"/>
              </a:ext>
            </a:extLst>
          </a:blip>
          <a:srcRect b="40763"/>
          <a:stretch/>
        </p:blipFill>
        <p:spPr>
          <a:xfrm>
            <a:off x="0" y="4933950"/>
            <a:ext cx="12192000" cy="1938338"/>
          </a:xfrm>
          <a:prstGeom prst="rect">
            <a:avLst/>
          </a:prstGeom>
        </p:spPr>
      </p:pic>
      <p:pic>
        <p:nvPicPr>
          <p:cNvPr id="7" name="תמונה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78286" y="243302"/>
            <a:ext cx="1435427" cy="1003529"/>
          </a:xfrm>
          <a:prstGeom prst="rect">
            <a:avLst/>
          </a:prstGeom>
        </p:spPr>
      </p:pic>
    </p:spTree>
    <p:extLst>
      <p:ext uri="{BB962C8B-B14F-4D97-AF65-F5344CB8AC3E}">
        <p14:creationId xmlns:p14="http://schemas.microsoft.com/office/powerpoint/2010/main" val="39653362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a:xfrm>
            <a:off x="1485900" y="-94731"/>
            <a:ext cx="10515600" cy="1325563"/>
          </a:xfrm>
        </p:spPr>
        <p:txBody>
          <a:bodyPr/>
          <a:lstStyle>
            <a:lvl1pPr>
              <a:defRPr>
                <a:solidFill>
                  <a:schemeClr val="bg2">
                    <a:lumMod val="25000"/>
                  </a:schemeClr>
                </a:solidFill>
              </a:defRPr>
            </a:lvl1pPr>
          </a:lstStyle>
          <a:p>
            <a:r>
              <a:rPr lang="he-IL" dirty="0"/>
              <a:t>לחץ כדי לערוך סגנון כותרת של תבנית בסיס</a:t>
            </a:r>
          </a:p>
        </p:txBody>
      </p:sp>
      <p:sp>
        <p:nvSpPr>
          <p:cNvPr id="3" name="מציין מיקום תוכן 2"/>
          <p:cNvSpPr>
            <a:spLocks noGrp="1"/>
          </p:cNvSpPr>
          <p:nvPr>
            <p:ph idx="1"/>
          </p:nvPr>
        </p:nvSpPr>
        <p:spPr/>
        <p:txBody>
          <a:bodyPr/>
          <a:lstStyle>
            <a:lvl1pPr marL="228600" indent="-228600">
              <a:buFontTx/>
              <a:buBlip>
                <a:blip r:embed="rId2"/>
              </a:buBlip>
              <a:defRPr/>
            </a:lvl1pPr>
            <a:lvl2pPr marL="685800" indent="-228600">
              <a:buFontTx/>
              <a:buBlip>
                <a:blip r:embed="rId2"/>
              </a:buBlip>
              <a:defRPr/>
            </a:lvl2pPr>
            <a:lvl3pPr marL="1143000" indent="-228600">
              <a:buFontTx/>
              <a:buBlip>
                <a:blip r:embed="rId2"/>
              </a:buBlip>
              <a:defRPr/>
            </a:lvl3pPr>
            <a:lvl4pPr marL="1600200" indent="-228600">
              <a:buFontTx/>
              <a:buBlip>
                <a:blip r:embed="rId2"/>
              </a:buBlip>
              <a:defRPr/>
            </a:lvl4pPr>
            <a:lvl5pPr marL="2057400" indent="-228600">
              <a:buFontTx/>
              <a:buBlip>
                <a:blip r:embed="rId2"/>
              </a:buBlip>
              <a:defRPr/>
            </a:lvl5pPr>
          </a:lstStyle>
          <a:p>
            <a:pPr lvl="0"/>
            <a:r>
              <a:rPr lang="he-IL" dirty="0"/>
              <a:t>לחץ כדי לערוך סגנונות טקסט של תבנית בסיס</a:t>
            </a:r>
          </a:p>
          <a:p>
            <a:pPr lvl="1"/>
            <a:r>
              <a:rPr lang="he-IL" dirty="0"/>
              <a:t>רמה שנייה</a:t>
            </a:r>
          </a:p>
          <a:p>
            <a:pPr lvl="2"/>
            <a:r>
              <a:rPr lang="he-IL" dirty="0"/>
              <a:t>רמה שלישית</a:t>
            </a:r>
          </a:p>
          <a:p>
            <a:pPr lvl="3"/>
            <a:r>
              <a:rPr lang="he-IL" dirty="0"/>
              <a:t>רמה רביעית</a:t>
            </a:r>
          </a:p>
          <a:p>
            <a:pPr lvl="4"/>
            <a:r>
              <a:rPr lang="he-IL" dirty="0"/>
              <a:t>רמה חמישית</a:t>
            </a:r>
          </a:p>
        </p:txBody>
      </p:sp>
      <p:sp>
        <p:nvSpPr>
          <p:cNvPr id="6" name="מציין מיקום של מספר שקופית 5"/>
          <p:cNvSpPr>
            <a:spLocks noGrp="1"/>
          </p:cNvSpPr>
          <p:nvPr>
            <p:ph type="sldNum" sz="quarter" idx="12"/>
          </p:nvPr>
        </p:nvSpPr>
        <p:spPr>
          <a:xfrm>
            <a:off x="304800" y="6356350"/>
            <a:ext cx="2743200" cy="365125"/>
          </a:xfrm>
        </p:spPr>
        <p:txBody>
          <a:bodyPr/>
          <a:lstStyle>
            <a:lvl1pPr>
              <a:defRPr>
                <a:solidFill>
                  <a:schemeClr val="bg2">
                    <a:lumMod val="25000"/>
                  </a:schemeClr>
                </a:solidFill>
              </a:defRPr>
            </a:lvl1pPr>
          </a:lstStyle>
          <a:p>
            <a:fld id="{0D7DB0C6-E884-4764-82C5-DFE8A9E6C1E9}" type="slidenum">
              <a:rPr lang="he-IL" smtClean="0"/>
              <a:pPr/>
              <a:t>‹#›</a:t>
            </a:fld>
            <a:endParaRPr lang="he-IL" dirty="0"/>
          </a:p>
        </p:txBody>
      </p:sp>
      <p:pic>
        <p:nvPicPr>
          <p:cNvPr id="7" name="תמונה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1121616"/>
            <a:ext cx="12192000" cy="61021"/>
          </a:xfrm>
          <a:prstGeom prst="rect">
            <a:avLst/>
          </a:prstGeom>
        </p:spPr>
      </p:pic>
      <p:pic>
        <p:nvPicPr>
          <p:cNvPr id="8" name="תמונה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8733" y="266173"/>
            <a:ext cx="863599" cy="603756"/>
          </a:xfrm>
          <a:prstGeom prst="rect">
            <a:avLst/>
          </a:prstGeom>
        </p:spPr>
      </p:pic>
    </p:spTree>
    <p:extLst>
      <p:ext uri="{BB962C8B-B14F-4D97-AF65-F5344CB8AC3E}">
        <p14:creationId xmlns:p14="http://schemas.microsoft.com/office/powerpoint/2010/main" val="2101992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כותרת ותוכן">
    <p:spTree>
      <p:nvGrpSpPr>
        <p:cNvPr id="1" name=""/>
        <p:cNvGrpSpPr/>
        <p:nvPr/>
      </p:nvGrpSpPr>
      <p:grpSpPr>
        <a:xfrm>
          <a:off x="0" y="0"/>
          <a:ext cx="0" cy="0"/>
          <a:chOff x="0" y="0"/>
          <a:chExt cx="0" cy="0"/>
        </a:xfrm>
      </p:grpSpPr>
      <p:pic>
        <p:nvPicPr>
          <p:cNvPr id="9" name="מציין מיקום תוכן 7"/>
          <p:cNvPicPr>
            <a:picLocks noChangeAspect="1"/>
          </p:cNvPicPr>
          <p:nvPr userDrawn="1"/>
        </p:nvPicPr>
        <p:blipFill rotWithShape="1">
          <a:blip r:embed="rId2">
            <a:extLst>
              <a:ext uri="{28A0092B-C50C-407E-A947-70E740481C1C}">
                <a14:useLocalDpi xmlns:a14="http://schemas.microsoft.com/office/drawing/2010/main" val="0"/>
              </a:ext>
            </a:extLst>
          </a:blip>
          <a:srcRect l="986" r="910" b="16502"/>
          <a:stretch/>
        </p:blipFill>
        <p:spPr>
          <a:xfrm>
            <a:off x="0" y="6161088"/>
            <a:ext cx="12188825" cy="692150"/>
          </a:xfrm>
          <a:prstGeom prst="rect">
            <a:avLst/>
          </a:prstGeom>
        </p:spPr>
      </p:pic>
      <p:sp>
        <p:nvSpPr>
          <p:cNvPr id="2" name="כותרת 1"/>
          <p:cNvSpPr>
            <a:spLocks noGrp="1"/>
          </p:cNvSpPr>
          <p:nvPr>
            <p:ph type="title"/>
          </p:nvPr>
        </p:nvSpPr>
        <p:spPr>
          <a:xfrm>
            <a:off x="1485900" y="-94731"/>
            <a:ext cx="10515600" cy="1325563"/>
          </a:xfrm>
        </p:spPr>
        <p:txBody>
          <a:bodyPr/>
          <a:lstStyle>
            <a:lvl1pPr>
              <a:defRPr>
                <a:solidFill>
                  <a:schemeClr val="bg2">
                    <a:lumMod val="25000"/>
                  </a:schemeClr>
                </a:solidFill>
              </a:defRPr>
            </a:lvl1pPr>
          </a:lstStyle>
          <a:p>
            <a:r>
              <a:rPr lang="he-IL" dirty="0"/>
              <a:t>לחץ כדי לערוך סגנון כותרת של תבנית בסיס</a:t>
            </a:r>
          </a:p>
        </p:txBody>
      </p:sp>
      <p:sp>
        <p:nvSpPr>
          <p:cNvPr id="3" name="מציין מיקום תוכן 2"/>
          <p:cNvSpPr>
            <a:spLocks noGrp="1"/>
          </p:cNvSpPr>
          <p:nvPr>
            <p:ph idx="1"/>
          </p:nvPr>
        </p:nvSpPr>
        <p:spPr/>
        <p:txBody>
          <a:bodyPr/>
          <a:lstStyle>
            <a:lvl1pPr marL="228600" indent="-228600">
              <a:buFontTx/>
              <a:buBlip>
                <a:blip r:embed="rId3"/>
              </a:buBlip>
              <a:defRPr/>
            </a:lvl1pPr>
            <a:lvl2pPr marL="685800" indent="-228600">
              <a:buFontTx/>
              <a:buBlip>
                <a:blip r:embed="rId3"/>
              </a:buBlip>
              <a:defRPr/>
            </a:lvl2pPr>
            <a:lvl3pPr marL="1143000" indent="-228600">
              <a:buFontTx/>
              <a:buBlip>
                <a:blip r:embed="rId3"/>
              </a:buBlip>
              <a:defRPr/>
            </a:lvl3pPr>
            <a:lvl4pPr marL="1600200" indent="-228600">
              <a:buFontTx/>
              <a:buBlip>
                <a:blip r:embed="rId3"/>
              </a:buBlip>
              <a:defRPr/>
            </a:lvl4pPr>
            <a:lvl5pPr marL="2057400" indent="-228600">
              <a:buFontTx/>
              <a:buBlip>
                <a:blip r:embed="rId3"/>
              </a:buBlip>
              <a:defRPr/>
            </a:lvl5pPr>
          </a:lstStyle>
          <a:p>
            <a:pPr lvl="0"/>
            <a:r>
              <a:rPr lang="he-IL" dirty="0"/>
              <a:t>לחץ כדי לערוך סגנונות טקסט של תבנית בסיס</a:t>
            </a:r>
          </a:p>
          <a:p>
            <a:pPr lvl="1"/>
            <a:r>
              <a:rPr lang="he-IL" dirty="0"/>
              <a:t>רמה שנייה</a:t>
            </a:r>
          </a:p>
          <a:p>
            <a:pPr lvl="2"/>
            <a:r>
              <a:rPr lang="he-IL" dirty="0"/>
              <a:t>רמה שלישית</a:t>
            </a:r>
          </a:p>
          <a:p>
            <a:pPr lvl="3"/>
            <a:r>
              <a:rPr lang="he-IL" dirty="0"/>
              <a:t>רמה רביעית</a:t>
            </a:r>
          </a:p>
          <a:p>
            <a:pPr lvl="4"/>
            <a:r>
              <a:rPr lang="he-IL" dirty="0"/>
              <a:t>רמה חמישית</a:t>
            </a:r>
          </a:p>
        </p:txBody>
      </p:sp>
      <p:sp>
        <p:nvSpPr>
          <p:cNvPr id="6" name="מציין מיקום של מספר שקופית 5"/>
          <p:cNvSpPr>
            <a:spLocks noGrp="1"/>
          </p:cNvSpPr>
          <p:nvPr>
            <p:ph type="sldNum" sz="quarter" idx="12"/>
          </p:nvPr>
        </p:nvSpPr>
        <p:spPr>
          <a:xfrm>
            <a:off x="304800" y="6356350"/>
            <a:ext cx="2743200" cy="365125"/>
          </a:xfrm>
        </p:spPr>
        <p:txBody>
          <a:bodyPr/>
          <a:lstStyle>
            <a:lvl1pPr>
              <a:defRPr>
                <a:solidFill>
                  <a:schemeClr val="bg2">
                    <a:lumMod val="25000"/>
                  </a:schemeClr>
                </a:solidFill>
              </a:defRPr>
            </a:lvl1pPr>
          </a:lstStyle>
          <a:p>
            <a:fld id="{557DD4DA-568E-489D-97EF-D789752DE5DE}" type="slidenum">
              <a:rPr lang="he-IL" smtClean="0"/>
              <a:pPr/>
              <a:t>‹#›</a:t>
            </a:fld>
            <a:endParaRPr lang="he-IL" dirty="0"/>
          </a:p>
        </p:txBody>
      </p:sp>
      <p:pic>
        <p:nvPicPr>
          <p:cNvPr id="7" name="תמונה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121616"/>
            <a:ext cx="12192000" cy="61021"/>
          </a:xfrm>
          <a:prstGeom prst="rect">
            <a:avLst/>
          </a:prstGeom>
        </p:spPr>
      </p:pic>
      <p:pic>
        <p:nvPicPr>
          <p:cNvPr id="8" name="תמונה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48733" y="266173"/>
            <a:ext cx="863599" cy="603756"/>
          </a:xfrm>
          <a:prstGeom prst="rect">
            <a:avLst/>
          </a:prstGeom>
        </p:spPr>
      </p:pic>
    </p:spTree>
    <p:extLst>
      <p:ext uri="{BB962C8B-B14F-4D97-AF65-F5344CB8AC3E}">
        <p14:creationId xmlns:p14="http://schemas.microsoft.com/office/powerpoint/2010/main" val="11457922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B6E2C6B3-1896-4B86-B630-37BFCFBF6A82}" type="datetimeFigureOut">
              <a:rPr lang="he-IL" smtClean="0"/>
              <a:t>ח'/אייר/תשפ"ב</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0D7DB0C6-E884-4764-82C5-DFE8A9E6C1E9}" type="slidenum">
              <a:rPr lang="he-IL" smtClean="0"/>
              <a:t>‹#›</a:t>
            </a:fld>
            <a:endParaRPr lang="he-IL"/>
          </a:p>
        </p:txBody>
      </p:sp>
    </p:spTree>
    <p:extLst>
      <p:ext uri="{BB962C8B-B14F-4D97-AF65-F5344CB8AC3E}">
        <p14:creationId xmlns:p14="http://schemas.microsoft.com/office/powerpoint/2010/main" val="257378668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6E2C6B3-1896-4B86-B630-37BFCFBF6A82}" type="datetimeFigureOut">
              <a:rPr lang="he-IL" smtClean="0"/>
              <a:t>ח'/אייר/תשפ"ב</a:t>
            </a:fld>
            <a:endParaRPr lang="he-IL"/>
          </a:p>
        </p:txBody>
      </p:sp>
      <p:sp>
        <p:nvSpPr>
          <p:cNvPr id="5" name="מציין מיקום של כותרת תחתונה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D7DB0C6-E884-4764-82C5-DFE8A9E6C1E9}" type="slidenum">
              <a:rPr lang="he-IL" smtClean="0"/>
              <a:t>‹#›</a:t>
            </a:fld>
            <a:endParaRPr lang="he-IL"/>
          </a:p>
        </p:txBody>
      </p:sp>
    </p:spTree>
    <p:extLst>
      <p:ext uri="{BB962C8B-B14F-4D97-AF65-F5344CB8AC3E}">
        <p14:creationId xmlns:p14="http://schemas.microsoft.com/office/powerpoint/2010/main" val="815676101"/>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4" r:id="rId3"/>
    <p:sldLayoutId id="2147483650" r:id="rId4"/>
    <p:sldLayoutId id="2147483660" r:id="rId5"/>
    <p:sldLayoutId id="2147483655" r:id="rId6"/>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3110524"/>
            <a:ext cx="9144000" cy="2387600"/>
          </a:xfrm>
        </p:spPr>
        <p:txBody>
          <a:bodyPr>
            <a:normAutofit fontScale="90000"/>
          </a:bodyPr>
          <a:lstStyle/>
          <a:p>
            <a:r>
              <a:rPr lang="he-IL" dirty="0">
                <a:latin typeface="Narkisim" panose="020E0502050101010101" pitchFamily="34" charset="-79"/>
                <a:cs typeface="Narkisim" panose="020E0502050101010101" pitchFamily="34" charset="-79"/>
              </a:rPr>
              <a:t>מפגש מציעים</a:t>
            </a:r>
            <a:br>
              <a:rPr lang="en-US" dirty="0">
                <a:latin typeface="Narkisim" panose="020E0502050101010101" pitchFamily="34" charset="-79"/>
                <a:cs typeface="Narkisim" panose="020E0502050101010101" pitchFamily="34" charset="-79"/>
              </a:rPr>
            </a:br>
            <a:r>
              <a:rPr lang="he-IL" dirty="0">
                <a:latin typeface="Narkisim" panose="020E0502050101010101" pitchFamily="34" charset="-79"/>
                <a:cs typeface="Narkisim" panose="020E0502050101010101" pitchFamily="34" charset="-79"/>
              </a:rPr>
              <a:t>מכרז חברות מתכננות </a:t>
            </a:r>
            <a:br>
              <a:rPr lang="he-IL" dirty="0">
                <a:latin typeface="Narkisim" panose="020E0502050101010101" pitchFamily="34" charset="-79"/>
                <a:cs typeface="Narkisim" panose="020E0502050101010101" pitchFamily="34" charset="-79"/>
              </a:rPr>
            </a:br>
            <a:r>
              <a:rPr lang="he-IL" sz="4400" dirty="0">
                <a:latin typeface="Narkisim" panose="020E0502050101010101" pitchFamily="34" charset="-79"/>
                <a:cs typeface="Narkisim" panose="020E0502050101010101" pitchFamily="34" charset="-79"/>
              </a:rPr>
              <a:t>מכרז מס' 2/2022</a:t>
            </a:r>
          </a:p>
        </p:txBody>
      </p:sp>
      <p:sp>
        <p:nvSpPr>
          <p:cNvPr id="3" name="כותרת משנה 2"/>
          <p:cNvSpPr>
            <a:spLocks noGrp="1"/>
          </p:cNvSpPr>
          <p:nvPr>
            <p:ph type="subTitle" idx="1"/>
          </p:nvPr>
        </p:nvSpPr>
        <p:spPr/>
        <p:txBody>
          <a:bodyPr/>
          <a:lstStyle/>
          <a:p>
            <a:r>
              <a:rPr lang="he-IL" dirty="0"/>
              <a:t> 9 במאי 2022</a:t>
            </a:r>
          </a:p>
        </p:txBody>
      </p:sp>
    </p:spTree>
    <p:extLst>
      <p:ext uri="{BB962C8B-B14F-4D97-AF65-F5344CB8AC3E}">
        <p14:creationId xmlns:p14="http://schemas.microsoft.com/office/powerpoint/2010/main" val="17369987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a:solidFill>
                  <a:srgbClr val="002060"/>
                </a:solidFill>
                <a:latin typeface="Arial" panose="020B0604020202020204" pitchFamily="34" charset="0"/>
                <a:cs typeface="Arial" panose="020B0604020202020204" pitchFamily="34" charset="0"/>
              </a:rPr>
              <a:t>צוות ליבה – ראש צוות אשכול כללי</a:t>
            </a:r>
          </a:p>
        </p:txBody>
      </p:sp>
      <p:sp>
        <p:nvSpPr>
          <p:cNvPr id="3" name="מציין מיקום תוכן 2"/>
          <p:cNvSpPr>
            <a:spLocks noGrp="1"/>
          </p:cNvSpPr>
          <p:nvPr>
            <p:ph idx="1"/>
          </p:nvPr>
        </p:nvSpPr>
        <p:spPr>
          <a:xfrm>
            <a:off x="990600" y="1470970"/>
            <a:ext cx="10515600" cy="3638441"/>
          </a:xfrm>
        </p:spPr>
        <p:txBody>
          <a:bodyPr>
            <a:normAutofit/>
          </a:bodyPr>
          <a:lstStyle/>
          <a:p>
            <a:pPr marL="685800" lvl="4">
              <a:spcBef>
                <a:spcPts val="1000"/>
              </a:spcBef>
            </a:pPr>
            <a:r>
              <a:rPr lang="he-IL" sz="2400" dirty="0"/>
              <a:t>אדריכל רשום בפנקס המהנדסים והאדריכלים או מתכנן בעל תואר שני בתכנון ערים</a:t>
            </a:r>
          </a:p>
          <a:p>
            <a:pPr lvl="1"/>
            <a:r>
              <a:rPr lang="he-IL" dirty="0"/>
              <a:t>בעל ניסיון כראש צוות תכנון, מהמועד 1/2015 בביצוע שתי עבודות לפחות מבין העבודות להלן, אשר כל אחת מהן כללה לפחות 5 תחומי ייעוץ תכנוניים שונים. העבודות לא יהיו מאותו סוג:</a:t>
            </a:r>
            <a:endParaRPr lang="en-US" dirty="0"/>
          </a:p>
          <a:p>
            <a:pPr lvl="2"/>
            <a:r>
              <a:rPr lang="he-IL" sz="2400" dirty="0"/>
              <a:t>מסמך מדיניות כהגדרתו במכרז זה שאושר או אומץ במוסד תכנון;  </a:t>
            </a:r>
            <a:endParaRPr lang="en-US" sz="2400" b="1" dirty="0"/>
          </a:p>
          <a:p>
            <a:pPr lvl="2"/>
            <a:r>
              <a:rPr lang="he-IL" sz="2400" dirty="0"/>
              <a:t>תכנית מתאר, כהגדרתה במכרז זה, הכוללת לפחות 400 יח"ד שהתקיים בעניינה דיון להפקדה.</a:t>
            </a:r>
            <a:endParaRPr lang="en-US" sz="2400" b="1" dirty="0"/>
          </a:p>
          <a:p>
            <a:pPr lvl="2"/>
            <a:r>
              <a:rPr lang="he-IL" sz="2400" dirty="0"/>
              <a:t>תכנית מפורטת, כהגדרתה במכרז זה, הכוללת לפחות 150 יח"ד שהתקיים בעניינה דיון להפקדה</a:t>
            </a:r>
            <a:r>
              <a:rPr lang="en-US" sz="2400" dirty="0"/>
              <a:t>.</a:t>
            </a:r>
            <a:endParaRPr lang="en-US" sz="2400" b="1" dirty="0"/>
          </a:p>
          <a:p>
            <a:endParaRPr lang="en-US" sz="2400" b="1" dirty="0"/>
          </a:p>
          <a:p>
            <a:endParaRPr lang="he-IL" sz="1400" dirty="0"/>
          </a:p>
        </p:txBody>
      </p:sp>
      <p:sp>
        <p:nvSpPr>
          <p:cNvPr id="9" name="מציין מיקום תוכן 2">
            <a:extLst>
              <a:ext uri="{FF2B5EF4-FFF2-40B4-BE49-F238E27FC236}">
                <a16:creationId xmlns:a16="http://schemas.microsoft.com/office/drawing/2014/main" id="{0CD0B6F4-43A1-4462-878B-D14466F0676F}"/>
              </a:ext>
            </a:extLst>
          </p:cNvPr>
          <p:cNvSpPr txBox="1">
            <a:spLocks/>
          </p:cNvSpPr>
          <p:nvPr/>
        </p:nvSpPr>
        <p:spPr>
          <a:xfrm>
            <a:off x="990600" y="5349549"/>
            <a:ext cx="10515600" cy="2394063"/>
          </a:xfrm>
          <a:prstGeom prst="rect">
            <a:avLst/>
          </a:prstGeom>
        </p:spPr>
        <p:txBody>
          <a:bodyPr vert="horz" lIns="91440" tIns="45720" rIns="91440" bIns="45720" rtlCol="1">
            <a:normAutofit/>
          </a:bodyPr>
          <a:lstStyle>
            <a:lvl1pPr marL="228600" indent="-228600" algn="r" defTabSz="914400" rtl="1" eaLnBrk="1" latinLnBrk="0" hangingPunct="1">
              <a:lnSpc>
                <a:spcPct val="90000"/>
              </a:lnSpc>
              <a:spcBef>
                <a:spcPts val="1000"/>
              </a:spcBef>
              <a:buFontTx/>
              <a:buBlip>
                <a:blip r:embed="rId2"/>
              </a:buBlip>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Tx/>
              <a:buBlip>
                <a:blip r:embed="rId2"/>
              </a:buBlip>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Tx/>
              <a:buBlip>
                <a:blip r:embed="rId2"/>
              </a:buBlip>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Tx/>
              <a:buBlip>
                <a:blip r:embed="rId2"/>
              </a:buBlip>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Tx/>
              <a:buBlip>
                <a:blip r:embed="rId2"/>
              </a:buBlip>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he-IL" sz="2400" dirty="0"/>
              <a:t>ראש צוות תכנון יוצע אך ורק עבור מציע אחד בלבד</a:t>
            </a:r>
          </a:p>
        </p:txBody>
      </p:sp>
    </p:spTree>
    <p:extLst>
      <p:ext uri="{BB962C8B-B14F-4D97-AF65-F5344CB8AC3E}">
        <p14:creationId xmlns:p14="http://schemas.microsoft.com/office/powerpoint/2010/main" val="22715523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a:solidFill>
                  <a:srgbClr val="002060"/>
                </a:solidFill>
                <a:latin typeface="Arial" panose="020B0604020202020204" pitchFamily="34" charset="0"/>
                <a:cs typeface="Arial" panose="020B0604020202020204" pitchFamily="34" charset="0"/>
              </a:rPr>
              <a:t>צוות ליבה – ראש צוות אשכול ייחודי </a:t>
            </a:r>
          </a:p>
        </p:txBody>
      </p:sp>
      <p:sp>
        <p:nvSpPr>
          <p:cNvPr id="8" name="מציין מיקום תוכן 2">
            <a:extLst>
              <a:ext uri="{FF2B5EF4-FFF2-40B4-BE49-F238E27FC236}">
                <a16:creationId xmlns:a16="http://schemas.microsoft.com/office/drawing/2014/main" id="{175244F2-4321-4D3A-9833-B5643DDEEF50}"/>
              </a:ext>
            </a:extLst>
          </p:cNvPr>
          <p:cNvSpPr txBox="1">
            <a:spLocks/>
          </p:cNvSpPr>
          <p:nvPr/>
        </p:nvSpPr>
        <p:spPr>
          <a:xfrm>
            <a:off x="990600" y="1572126"/>
            <a:ext cx="10712116" cy="3713747"/>
          </a:xfrm>
          <a:prstGeom prst="rect">
            <a:avLst/>
          </a:prstGeom>
        </p:spPr>
        <p:txBody>
          <a:bodyPr vert="horz" lIns="91440" tIns="45720" rIns="91440" bIns="45720" rtlCol="1">
            <a:normAutofit/>
          </a:bodyPr>
          <a:lstStyle>
            <a:lvl1pPr marL="228600" indent="-228600" algn="r" defTabSz="914400" rtl="1" eaLnBrk="1" latinLnBrk="0" hangingPunct="1">
              <a:lnSpc>
                <a:spcPct val="90000"/>
              </a:lnSpc>
              <a:spcBef>
                <a:spcPts val="1000"/>
              </a:spcBef>
              <a:buFontTx/>
              <a:buBlip>
                <a:blip r:embed="rId2"/>
              </a:buBlip>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Tx/>
              <a:buBlip>
                <a:blip r:embed="rId2"/>
              </a:buBlip>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Tx/>
              <a:buBlip>
                <a:blip r:embed="rId2"/>
              </a:buBlip>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Tx/>
              <a:buBlip>
                <a:blip r:embed="rId2"/>
              </a:buBlip>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Tx/>
              <a:buBlip>
                <a:blip r:embed="rId2"/>
              </a:buBlip>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lvl="3">
              <a:spcBef>
                <a:spcPts val="1000"/>
              </a:spcBef>
            </a:pPr>
            <a:r>
              <a:rPr lang="he-IL" sz="2400" dirty="0"/>
              <a:t>דובר ערבית ברמת שפת אם (ערבי או דרוזי או צ'רקסי).</a:t>
            </a:r>
          </a:p>
          <a:p>
            <a:pPr marL="228600" lvl="3">
              <a:spcBef>
                <a:spcPts val="1000"/>
              </a:spcBef>
            </a:pPr>
            <a:r>
              <a:rPr lang="he-IL" sz="2400" dirty="0"/>
              <a:t>אדריכל רשום בפנקס המהנדסים והאדריכלים או מתכנן בעל תואר שני בתכנון ערים</a:t>
            </a:r>
          </a:p>
          <a:p>
            <a:pPr lvl="1"/>
            <a:r>
              <a:rPr lang="he-IL" dirty="0"/>
              <a:t>בעל ניסיון כראש צוות תכנון, מהמועד 1/2015 בביצוע שתי עבודות לפחות מבין העבודות להלן, אשר כל אחת מהן כללה לפחות 5 תחומי ייעוץ תכנוניים שונים. העבודות לא יהיו מאותו סוג, </a:t>
            </a:r>
            <a:r>
              <a:rPr lang="he-IL" b="1" dirty="0"/>
              <a:t>למעט אם שתי העבודות הן מסוג של תכנית מפורטת</a:t>
            </a:r>
            <a:endParaRPr lang="en-US" b="1" dirty="0"/>
          </a:p>
          <a:p>
            <a:pPr lvl="2"/>
            <a:r>
              <a:rPr lang="he-IL" sz="2400" dirty="0"/>
              <a:t>מסמך מדיניות שאושר או אומץ במוסד תכנון;  </a:t>
            </a:r>
            <a:endParaRPr lang="en-US" sz="2400" b="1" dirty="0"/>
          </a:p>
          <a:p>
            <a:pPr lvl="2"/>
            <a:r>
              <a:rPr lang="he-IL" sz="2400" dirty="0"/>
              <a:t>תכנית מתאר הכוללת לפחות 400 יח"ד שהתקיים בעניינה דיון להפקדה.</a:t>
            </a:r>
            <a:endParaRPr lang="en-US" sz="2400" b="1" dirty="0"/>
          </a:p>
          <a:p>
            <a:pPr lvl="2"/>
            <a:r>
              <a:rPr lang="he-IL" sz="2400" dirty="0"/>
              <a:t>תכנית מפורטת הכוללת לפחות 150 יח"ד שהתקיים בעניינה דיון להפקדה</a:t>
            </a:r>
            <a:r>
              <a:rPr lang="en-US" sz="2400" dirty="0"/>
              <a:t>.</a:t>
            </a:r>
            <a:endParaRPr lang="en-US" sz="2400" b="1" dirty="0"/>
          </a:p>
          <a:p>
            <a:endParaRPr lang="en-US" sz="2400" b="1" dirty="0"/>
          </a:p>
          <a:p>
            <a:endParaRPr lang="he-IL" sz="1400" dirty="0"/>
          </a:p>
        </p:txBody>
      </p:sp>
      <p:sp>
        <p:nvSpPr>
          <p:cNvPr id="9" name="מציין מיקום תוכן 2">
            <a:extLst>
              <a:ext uri="{FF2B5EF4-FFF2-40B4-BE49-F238E27FC236}">
                <a16:creationId xmlns:a16="http://schemas.microsoft.com/office/drawing/2014/main" id="{0CD0B6F4-43A1-4462-878B-D14466F0676F}"/>
              </a:ext>
            </a:extLst>
          </p:cNvPr>
          <p:cNvSpPr txBox="1">
            <a:spLocks/>
          </p:cNvSpPr>
          <p:nvPr/>
        </p:nvSpPr>
        <p:spPr>
          <a:xfrm>
            <a:off x="1088858" y="5101169"/>
            <a:ext cx="10515600" cy="2394063"/>
          </a:xfrm>
          <a:prstGeom prst="rect">
            <a:avLst/>
          </a:prstGeom>
        </p:spPr>
        <p:txBody>
          <a:bodyPr vert="horz" lIns="91440" tIns="45720" rIns="91440" bIns="45720" rtlCol="1">
            <a:normAutofit/>
          </a:bodyPr>
          <a:lstStyle>
            <a:lvl1pPr marL="228600" indent="-228600" algn="r" defTabSz="914400" rtl="1" eaLnBrk="1" latinLnBrk="0" hangingPunct="1">
              <a:lnSpc>
                <a:spcPct val="90000"/>
              </a:lnSpc>
              <a:spcBef>
                <a:spcPts val="1000"/>
              </a:spcBef>
              <a:buFontTx/>
              <a:buBlip>
                <a:blip r:embed="rId2"/>
              </a:buBlip>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Tx/>
              <a:buBlip>
                <a:blip r:embed="rId2"/>
              </a:buBlip>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Tx/>
              <a:buBlip>
                <a:blip r:embed="rId2"/>
              </a:buBlip>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Tx/>
              <a:buBlip>
                <a:blip r:embed="rId2"/>
              </a:buBlip>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Tx/>
              <a:buBlip>
                <a:blip r:embed="rId2"/>
              </a:buBlip>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lvl="3">
              <a:spcBef>
                <a:spcPts val="1000"/>
              </a:spcBef>
            </a:pPr>
            <a:r>
              <a:rPr lang="he-IL" sz="2400" dirty="0"/>
              <a:t>ראש צוות תכנון יוצע אך ורק עבור מציע אחד בלבד</a:t>
            </a:r>
          </a:p>
          <a:p>
            <a:pPr marL="0" lvl="3" indent="0">
              <a:spcBef>
                <a:spcPts val="1000"/>
              </a:spcBef>
              <a:buNone/>
            </a:pPr>
            <a:endParaRPr lang="he-IL" sz="2400" dirty="0"/>
          </a:p>
        </p:txBody>
      </p:sp>
    </p:spTree>
    <p:extLst>
      <p:ext uri="{BB962C8B-B14F-4D97-AF65-F5344CB8AC3E}">
        <p14:creationId xmlns:p14="http://schemas.microsoft.com/office/powerpoint/2010/main" val="35955755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a:solidFill>
                  <a:srgbClr val="002060"/>
                </a:solidFill>
                <a:latin typeface="Arial" panose="020B0604020202020204" pitchFamily="34" charset="0"/>
                <a:cs typeface="Arial" panose="020B0604020202020204" pitchFamily="34" charset="0"/>
              </a:rPr>
              <a:t>צוות ליבה – יועץ חברתי </a:t>
            </a:r>
          </a:p>
        </p:txBody>
      </p:sp>
      <p:sp>
        <p:nvSpPr>
          <p:cNvPr id="3" name="מציין מיקום תוכן 2"/>
          <p:cNvSpPr>
            <a:spLocks noGrp="1"/>
          </p:cNvSpPr>
          <p:nvPr>
            <p:ph idx="1"/>
          </p:nvPr>
        </p:nvSpPr>
        <p:spPr>
          <a:xfrm>
            <a:off x="200526" y="1496292"/>
            <a:ext cx="11800974" cy="4949332"/>
          </a:xfrm>
        </p:spPr>
        <p:txBody>
          <a:bodyPr>
            <a:noAutofit/>
          </a:bodyPr>
          <a:lstStyle/>
          <a:p>
            <a:pPr marL="360363" lvl="3">
              <a:spcBef>
                <a:spcPts val="0"/>
              </a:spcBef>
              <a:spcAft>
                <a:spcPts val="600"/>
              </a:spcAft>
              <a:tabLst>
                <a:tab pos="449263" algn="l"/>
              </a:tabLst>
            </a:pPr>
            <a:r>
              <a:rPr lang="he-IL" sz="2400" b="1" dirty="0"/>
              <a:t>תואר אקדמי </a:t>
            </a:r>
            <a:r>
              <a:rPr lang="he-IL" sz="2400" dirty="0"/>
              <a:t>בתכנון עירוני/מדעי החברה </a:t>
            </a:r>
          </a:p>
          <a:p>
            <a:pPr marL="360363">
              <a:spcBef>
                <a:spcPts val="0"/>
              </a:spcBef>
              <a:spcAft>
                <a:spcPts val="600"/>
              </a:spcAft>
              <a:tabLst>
                <a:tab pos="449263" algn="l"/>
              </a:tabLst>
            </a:pPr>
            <a:r>
              <a:rPr lang="he-IL" sz="2400" b="1" dirty="0"/>
              <a:t>ניסיון </a:t>
            </a:r>
            <a:r>
              <a:rPr lang="he-IL" sz="2400" dirty="0"/>
              <a:t>בין המועדים 1/2015 והמועד האחרון להגשת הצעות למכרז זה, בייעוץ חברתי או הכנת דוח חברתי או הובלת תהליך שיתוף ציבור עבור לפחות אחת מעבודות התכנון הבאות: </a:t>
            </a:r>
            <a:endParaRPr lang="en-US" sz="2400" dirty="0"/>
          </a:p>
          <a:p>
            <a:pPr marL="985838" lvl="1" indent="-447675">
              <a:spcBef>
                <a:spcPts val="0"/>
              </a:spcBef>
              <a:spcAft>
                <a:spcPts val="600"/>
              </a:spcAft>
              <a:tabLst>
                <a:tab pos="625475" algn="l"/>
                <a:tab pos="985838" algn="l"/>
              </a:tabLst>
            </a:pPr>
            <a:r>
              <a:rPr lang="he-IL" dirty="0"/>
              <a:t>מסמך מדיניות כהגדרתו במכרז זה שאושר או אומץ במוסד תכנון. </a:t>
            </a:r>
            <a:endParaRPr lang="en-US" dirty="0"/>
          </a:p>
          <a:p>
            <a:pPr marL="985838" lvl="1" indent="-447675">
              <a:spcBef>
                <a:spcPts val="0"/>
              </a:spcBef>
              <a:spcAft>
                <a:spcPts val="600"/>
              </a:spcAft>
              <a:tabLst>
                <a:tab pos="625475" algn="l"/>
                <a:tab pos="985838" algn="l"/>
              </a:tabLst>
            </a:pPr>
            <a:r>
              <a:rPr lang="he-IL" dirty="0"/>
              <a:t>תכנית מתאר הכוללת לפחות 400 יח"ד שהתקיים בעניינה דיון להפקדה. </a:t>
            </a:r>
            <a:endParaRPr lang="en-US" dirty="0"/>
          </a:p>
          <a:p>
            <a:pPr marL="985838" lvl="1" indent="-447675">
              <a:spcBef>
                <a:spcPts val="0"/>
              </a:spcBef>
              <a:spcAft>
                <a:spcPts val="600"/>
              </a:spcAft>
              <a:tabLst>
                <a:tab pos="625475" algn="l"/>
                <a:tab pos="985838" algn="l"/>
              </a:tabLst>
            </a:pPr>
            <a:r>
              <a:rPr lang="he-IL" dirty="0"/>
              <a:t>תכנית מפורטת הכוללת לפחות 150 יח"ד שהתקיים בעניינה דיון להפקדה; </a:t>
            </a:r>
            <a:endParaRPr lang="en-US" dirty="0"/>
          </a:p>
          <a:p>
            <a:pPr marL="360363">
              <a:spcBef>
                <a:spcPts val="0"/>
              </a:spcBef>
              <a:spcAft>
                <a:spcPts val="600"/>
              </a:spcAft>
              <a:tabLst>
                <a:tab pos="449263" algn="l"/>
              </a:tabLst>
            </a:pPr>
            <a:r>
              <a:rPr lang="he-IL" sz="2400" dirty="0"/>
              <a:t>עבור שני האשכולות</a:t>
            </a:r>
          </a:p>
          <a:p>
            <a:pPr marL="360363">
              <a:spcBef>
                <a:spcPts val="0"/>
              </a:spcBef>
              <a:spcAft>
                <a:spcPts val="600"/>
              </a:spcAft>
              <a:tabLst>
                <a:tab pos="449263" algn="l"/>
              </a:tabLst>
            </a:pPr>
            <a:r>
              <a:rPr lang="he-IL" sz="2400" b="1" dirty="0"/>
              <a:t>יועץ חברתי אחד העומד בתנאי הסף לעיל; </a:t>
            </a:r>
            <a:r>
              <a:rPr lang="he-IL" sz="2400" dirty="0"/>
              <a:t>לא ניתן לפצל את הניסיון בין מספר יועצים.</a:t>
            </a:r>
            <a:endParaRPr lang="en-US" sz="2400" dirty="0"/>
          </a:p>
          <a:p>
            <a:pPr marL="360363">
              <a:spcBef>
                <a:spcPts val="0"/>
              </a:spcBef>
              <a:spcAft>
                <a:spcPts val="600"/>
              </a:spcAft>
              <a:tabLst>
                <a:tab pos="449263" algn="l"/>
              </a:tabLst>
            </a:pPr>
            <a:r>
              <a:rPr lang="he-IL" sz="2400" b="1" dirty="0"/>
              <a:t>יועץ חברתי יכול לשמש, לכל היותר, בשני צוותי ליבה בחברות המתכננות הקיימות ו/או שיזכו </a:t>
            </a:r>
            <a:r>
              <a:rPr lang="he-IL" sz="2400" dirty="0"/>
              <a:t>במכרז</a:t>
            </a:r>
            <a:r>
              <a:rPr lang="he-IL" sz="2400" b="1" dirty="0"/>
              <a:t>. </a:t>
            </a:r>
            <a:r>
              <a:rPr lang="he-IL" sz="2400" dirty="0"/>
              <a:t>אם ייבחר המציע שהיועץ החברתי שהציע כחלק מצוות התכנון שלו, ישמש ביותר משני צוותי ליבה  – כל ההצעות בהן הוצע כיועץ חברתי תיפסלנה.</a:t>
            </a:r>
          </a:p>
        </p:txBody>
      </p:sp>
    </p:spTree>
    <p:extLst>
      <p:ext uri="{BB962C8B-B14F-4D97-AF65-F5344CB8AC3E}">
        <p14:creationId xmlns:p14="http://schemas.microsoft.com/office/powerpoint/2010/main" val="644222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a:solidFill>
                  <a:srgbClr val="002060"/>
                </a:solidFill>
                <a:latin typeface="Arial" panose="020B0604020202020204" pitchFamily="34" charset="0"/>
                <a:cs typeface="Arial" panose="020B0604020202020204" pitchFamily="34" charset="0"/>
              </a:rPr>
              <a:t>צוות ליבה – שמאי </a:t>
            </a:r>
          </a:p>
        </p:txBody>
      </p:sp>
      <p:sp>
        <p:nvSpPr>
          <p:cNvPr id="3" name="מציין מיקום תוכן 2"/>
          <p:cNvSpPr>
            <a:spLocks noGrp="1"/>
          </p:cNvSpPr>
          <p:nvPr>
            <p:ph idx="1"/>
          </p:nvPr>
        </p:nvSpPr>
        <p:spPr>
          <a:xfrm>
            <a:off x="561474" y="1496292"/>
            <a:ext cx="10792326" cy="4949332"/>
          </a:xfrm>
        </p:spPr>
        <p:txBody>
          <a:bodyPr>
            <a:normAutofit/>
          </a:bodyPr>
          <a:lstStyle/>
          <a:p>
            <a:pPr marL="538163" lvl="4" indent="-449263">
              <a:spcBef>
                <a:spcPts val="1000"/>
              </a:spcBef>
            </a:pPr>
            <a:r>
              <a:rPr lang="he-IL" sz="2400" b="1" dirty="0"/>
              <a:t>הכשרה</a:t>
            </a:r>
            <a:r>
              <a:rPr lang="he-IL" sz="2400" dirty="0"/>
              <a:t>: שמאי מקרקעין מוסמך הרשום בפנקס מועצת שמאי המקרקעין</a:t>
            </a:r>
          </a:p>
          <a:p>
            <a:pPr marL="538163" lvl="1" indent="-449263"/>
            <a:r>
              <a:rPr lang="he-IL" b="1" dirty="0"/>
              <a:t>ניסיון</a:t>
            </a:r>
            <a:r>
              <a:rPr lang="he-IL" dirty="0"/>
              <a:t> ממועד 1/2015 בביצוע של  בדיקת כדאיות כלכלית עבור לפחות 2 תכניות של התחדשות עירונית מבין עבודות התכנון הבאות:</a:t>
            </a:r>
            <a:endParaRPr lang="en-US" dirty="0"/>
          </a:p>
          <a:p>
            <a:pPr marL="1163638" lvl="4" indent="-538163"/>
            <a:r>
              <a:rPr lang="he-IL" sz="2400" dirty="0"/>
              <a:t>תכנית מתאר, הכוללת לפחות 400 יח"ד שהתקיים בעניינה דיון להפקדה</a:t>
            </a:r>
          </a:p>
          <a:p>
            <a:pPr marL="1163638" lvl="4" indent="-538163"/>
            <a:r>
              <a:rPr lang="he-IL" sz="2400" dirty="0"/>
              <a:t>תכנית מפורטת, הכוללת לפחות 150 יח"ד שהתקיים בעניינה דיון להפקדה; </a:t>
            </a:r>
            <a:endParaRPr lang="en-US" sz="2400" dirty="0"/>
          </a:p>
          <a:p>
            <a:pPr marL="538163" indent="-538163"/>
            <a:r>
              <a:rPr lang="he-IL" sz="2400" dirty="0"/>
              <a:t>עבור שני האשכולות </a:t>
            </a:r>
          </a:p>
          <a:p>
            <a:pPr marL="538163" indent="-538163"/>
            <a:r>
              <a:rPr lang="he-IL" sz="2400" dirty="0">
                <a:latin typeface="Arial" panose="020B0604020202020204" pitchFamily="34" charset="0"/>
                <a:cs typeface="Arial" panose="020B0604020202020204" pitchFamily="34" charset="0"/>
              </a:rPr>
              <a:t>יש להעמיד שמאי אחד העומד בתנאי הסף לעיל ולא ניתן לפצל את הניסיון הנדרש בין מספר שמאים</a:t>
            </a:r>
          </a:p>
          <a:p>
            <a:pPr marL="538163" indent="-538163"/>
            <a:r>
              <a:rPr lang="he-IL" sz="2400" dirty="0"/>
              <a:t>שמאי יכול לשמש, לכל היותר, בשני צוותי ליבה בחברות התכנון שזכו/יזכו במכרז. אם ייבחר המציע שהשמאי שהציע כחלק מצוות התכנון שלו, ישמש ביותר משני צוותי ליבה  – כל ההצעות בהן הוצע כשמאי תיפסלנה.</a:t>
            </a:r>
          </a:p>
        </p:txBody>
      </p:sp>
    </p:spTree>
    <p:extLst>
      <p:ext uri="{BB962C8B-B14F-4D97-AF65-F5344CB8AC3E}">
        <p14:creationId xmlns:p14="http://schemas.microsoft.com/office/powerpoint/2010/main" val="36746899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a:solidFill>
                  <a:srgbClr val="002060"/>
                </a:solidFill>
                <a:latin typeface="Arial" panose="020B0604020202020204" pitchFamily="34" charset="0"/>
                <a:cs typeface="Arial" panose="020B0604020202020204" pitchFamily="34" charset="0"/>
              </a:rPr>
              <a:t>צוות ליבה – הבהרת תנאי סף</a:t>
            </a:r>
          </a:p>
        </p:txBody>
      </p:sp>
      <p:sp>
        <p:nvSpPr>
          <p:cNvPr id="3" name="מציין מיקום תוכן 2"/>
          <p:cNvSpPr>
            <a:spLocks noGrp="1"/>
          </p:cNvSpPr>
          <p:nvPr>
            <p:ph idx="1"/>
          </p:nvPr>
        </p:nvSpPr>
        <p:spPr>
          <a:xfrm>
            <a:off x="561474" y="1496292"/>
            <a:ext cx="10792326" cy="4949332"/>
          </a:xfrm>
        </p:spPr>
        <p:txBody>
          <a:bodyPr>
            <a:normAutofit/>
          </a:bodyPr>
          <a:lstStyle/>
          <a:p>
            <a:r>
              <a:rPr lang="he-IL" sz="2400" b="1" dirty="0">
                <a:latin typeface="Arial" panose="020B0604020202020204" pitchFamily="34" charset="0"/>
                <a:cs typeface="Arial" panose="020B0604020202020204" pitchFamily="34" charset="0"/>
              </a:rPr>
              <a:t>השכלה</a:t>
            </a:r>
            <a:r>
              <a:rPr lang="he-IL" sz="2400" dirty="0">
                <a:latin typeface="Arial" panose="020B0604020202020204" pitchFamily="34" charset="0"/>
                <a:cs typeface="Arial" panose="020B0604020202020204" pitchFamily="34" charset="0"/>
              </a:rPr>
              <a:t> אקדמית/גבוהה אחרת, במוסד שאינו מוכר על ידי המועצה להשכלה גבוהה (גם אם הלימודים נערכו בארץ)- לצרף אישור שקילות </a:t>
            </a:r>
          </a:p>
          <a:p>
            <a:r>
              <a:rPr lang="he-IL" sz="2400" b="1" dirty="0">
                <a:latin typeface="Arial" panose="020B0604020202020204" pitchFamily="34" charset="0"/>
                <a:cs typeface="Arial" panose="020B0604020202020204" pitchFamily="34" charset="0"/>
              </a:rPr>
              <a:t>מספר יח"ד</a:t>
            </a:r>
            <a:r>
              <a:rPr lang="he-IL" sz="2400" dirty="0">
                <a:latin typeface="Arial" panose="020B0604020202020204" pitchFamily="34" charset="0"/>
                <a:cs typeface="Arial" panose="020B0604020202020204" pitchFamily="34" charset="0"/>
              </a:rPr>
              <a:t>– </a:t>
            </a:r>
          </a:p>
          <a:p>
            <a:pPr lvl="1"/>
            <a:r>
              <a:rPr lang="he-IL" dirty="0">
                <a:latin typeface="Arial" panose="020B0604020202020204" pitchFamily="34" charset="0"/>
                <a:cs typeface="Arial" panose="020B0604020202020204" pitchFamily="34" charset="0"/>
              </a:rPr>
              <a:t>בתכנית מתאר/ מפורטת </a:t>
            </a:r>
          </a:p>
          <a:p>
            <a:pPr lvl="1"/>
            <a:r>
              <a:rPr lang="he-IL" dirty="0">
                <a:latin typeface="Arial" panose="020B0604020202020204" pitchFamily="34" charset="0"/>
                <a:cs typeface="Arial" panose="020B0604020202020204" pitchFamily="34" charset="0"/>
              </a:rPr>
              <a:t>שעיקרן למגורים- מעל 50% מזכויות הבנייה המוקנות בהן הנן למגורים</a:t>
            </a:r>
          </a:p>
          <a:p>
            <a:pPr lvl="1"/>
            <a:r>
              <a:rPr lang="he-IL" dirty="0">
                <a:latin typeface="Arial" panose="020B0604020202020204" pitchFamily="34" charset="0"/>
                <a:cs typeface="Arial" panose="020B0604020202020204" pitchFamily="34" charset="0"/>
              </a:rPr>
              <a:t>ניתן להמיר שטחים של מסחר ותעסוקה ליח"ד על פי יחס המרה לפיו כל 100 מ"ר. מסחר ותעסוקה ייחשבו כיח"ד אחת וכל שתי יחידות של דיור מוגן/מעונות סטודנטים ייחשבו כיח"ד אחת. </a:t>
            </a:r>
          </a:p>
          <a:p>
            <a:pPr lvl="1"/>
            <a:r>
              <a:rPr lang="he-IL" dirty="0">
                <a:latin typeface="Arial" panose="020B0604020202020204" pitchFamily="34" charset="0"/>
                <a:cs typeface="Arial" panose="020B0604020202020204" pitchFamily="34" charset="0"/>
              </a:rPr>
              <a:t>למען הסר ספק, שימושים למבנה ציבור ולתשתיות לא  יוכרו לצורך סעיף זה</a:t>
            </a:r>
            <a:r>
              <a:rPr lang="en-US" dirty="0">
                <a:latin typeface="Arial" panose="020B0604020202020204" pitchFamily="34" charset="0"/>
                <a:cs typeface="Arial" panose="020B0604020202020204" pitchFamily="34" charset="0"/>
              </a:rPr>
              <a:t>.</a:t>
            </a:r>
          </a:p>
          <a:p>
            <a:r>
              <a:rPr lang="he-IL" sz="2400" dirty="0">
                <a:latin typeface="Arial" panose="020B0604020202020204" pitchFamily="34" charset="0"/>
                <a:cs typeface="Arial" panose="020B0604020202020204" pitchFamily="34" charset="0"/>
              </a:rPr>
              <a:t> "</a:t>
            </a:r>
            <a:r>
              <a:rPr lang="he-IL" sz="2400" b="1" dirty="0">
                <a:latin typeface="Arial" panose="020B0604020202020204" pitchFamily="34" charset="0"/>
                <a:cs typeface="Arial" panose="020B0604020202020204" pitchFamily="34" charset="0"/>
              </a:rPr>
              <a:t>התקיים בעניינה דיון להפקדה</a:t>
            </a:r>
            <a:r>
              <a:rPr lang="he-IL" sz="2400" dirty="0">
                <a:latin typeface="Arial" panose="020B0604020202020204" pitchFamily="34" charset="0"/>
                <a:cs typeface="Arial" panose="020B0604020202020204" pitchFamily="34" charset="0"/>
              </a:rPr>
              <a:t>" – לרבות דיון בוועדה המקומית אשר המליצה לוועדה המחוזית על התכנית. </a:t>
            </a:r>
            <a:endParaRPr lang="en-US" sz="2400" dirty="0">
              <a:latin typeface="Arial" panose="020B0604020202020204" pitchFamily="34" charset="0"/>
              <a:cs typeface="Arial" panose="020B0604020202020204" pitchFamily="34" charset="0"/>
            </a:endParaRPr>
          </a:p>
          <a:p>
            <a:endParaRPr lang="he-IL" dirty="0"/>
          </a:p>
        </p:txBody>
      </p:sp>
    </p:spTree>
    <p:extLst>
      <p:ext uri="{BB962C8B-B14F-4D97-AF65-F5344CB8AC3E}">
        <p14:creationId xmlns:p14="http://schemas.microsoft.com/office/powerpoint/2010/main" val="34813477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a:solidFill>
                  <a:srgbClr val="002060"/>
                </a:solidFill>
                <a:latin typeface="Arial" panose="020B0604020202020204" pitchFamily="34" charset="0"/>
                <a:cs typeface="Arial" panose="020B0604020202020204" pitchFamily="34" charset="0"/>
              </a:rPr>
              <a:t>יועצים נוספים</a:t>
            </a:r>
          </a:p>
        </p:txBody>
      </p:sp>
      <p:sp>
        <p:nvSpPr>
          <p:cNvPr id="3" name="מציין מיקום תוכן 2"/>
          <p:cNvSpPr>
            <a:spLocks noGrp="1"/>
          </p:cNvSpPr>
          <p:nvPr>
            <p:ph idx="1"/>
          </p:nvPr>
        </p:nvSpPr>
        <p:spPr>
          <a:xfrm>
            <a:off x="838200" y="1155032"/>
            <a:ext cx="11097126" cy="5174049"/>
          </a:xfrm>
        </p:spPr>
        <p:txBody>
          <a:bodyPr>
            <a:normAutofit lnSpcReduction="10000"/>
          </a:bodyPr>
          <a:lstStyle/>
          <a:p>
            <a:pPr>
              <a:lnSpc>
                <a:spcPct val="120000"/>
              </a:lnSpc>
            </a:pPr>
            <a:r>
              <a:rPr lang="he-IL" sz="2600" dirty="0"/>
              <a:t>בנוסף לצוות הליבה, יידרש הספק הזוכה להעמיד חברי צוות נוספים עבור ביצוע עבודות התכנון השונות אשר עומדים בדרישות  הניסיון.</a:t>
            </a:r>
          </a:p>
          <a:p>
            <a:pPr marL="898525" indent="-538163">
              <a:lnSpc>
                <a:spcPct val="120000"/>
              </a:lnSpc>
              <a:tabLst>
                <a:tab pos="360363" algn="l"/>
              </a:tabLst>
            </a:pPr>
            <a:r>
              <a:rPr lang="he-IL" sz="2600" b="1" dirty="0"/>
              <a:t>תכנית מתאר, מסמכי מדיניות: </a:t>
            </a:r>
            <a:r>
              <a:rPr lang="he-IL" sz="2600" dirty="0"/>
              <a:t>מודד, יועץ נוף, יועץ תנועה ותחבורה, יועץ פרוגרמה ומוסדות ציבור, יועץ מים וביוב, יועץ הידרולוגיה וניקוז</a:t>
            </a:r>
          </a:p>
          <a:p>
            <a:pPr marL="898525" indent="-538163">
              <a:lnSpc>
                <a:spcPct val="120000"/>
              </a:lnSpc>
              <a:tabLst>
                <a:tab pos="360363" algn="l"/>
              </a:tabLst>
            </a:pPr>
            <a:r>
              <a:rPr lang="he-IL" sz="2600" b="1" dirty="0"/>
              <a:t>תכנית מפורטת: </a:t>
            </a:r>
            <a:r>
              <a:rPr lang="he-IL" sz="2600" dirty="0"/>
              <a:t>מודד, יועץ נוף, יועץ תנועה ותחבורה, יועץ פרוגרמה ומוסדות ציבור, יועץ מים וביוב, יועץ הידרולוגיה וניקוז, יועץ סביבה, יועץ דרכים ותיאום תשתיות, יועץ חשמל ותקשורת, אגרונום</a:t>
            </a:r>
          </a:p>
          <a:p>
            <a:pPr marL="898525" indent="-538163">
              <a:lnSpc>
                <a:spcPct val="120000"/>
              </a:lnSpc>
              <a:tabLst>
                <a:tab pos="360363" algn="l"/>
              </a:tabLst>
            </a:pPr>
            <a:r>
              <a:rPr lang="he-IL" sz="2600" b="1" dirty="0"/>
              <a:t>סקר תכנוני: </a:t>
            </a:r>
            <a:r>
              <a:rPr lang="he-IL" sz="2600" dirty="0"/>
              <a:t>מודד</a:t>
            </a:r>
          </a:p>
          <a:p>
            <a:pPr>
              <a:lnSpc>
                <a:spcPct val="120000"/>
              </a:lnSpc>
            </a:pPr>
            <a:r>
              <a:rPr lang="he-IL" sz="2600" b="1" dirty="0"/>
              <a:t>כל יועץ רלוונטי אחר </a:t>
            </a:r>
            <a:r>
              <a:rPr lang="he-IL" sz="2600" dirty="0"/>
              <a:t>– בכל סוגי התוכניות ככל שנדרש לעבודת התכנון, כגון יועץ כלכלי, יועץ שימור, יועץ סביבתי ואגרונום</a:t>
            </a:r>
          </a:p>
          <a:p>
            <a:pPr>
              <a:lnSpc>
                <a:spcPct val="120000"/>
              </a:lnSpc>
            </a:pPr>
            <a:endParaRPr lang="he-IL" sz="2400" dirty="0"/>
          </a:p>
        </p:txBody>
      </p:sp>
    </p:spTree>
    <p:extLst>
      <p:ext uri="{BB962C8B-B14F-4D97-AF65-F5344CB8AC3E}">
        <p14:creationId xmlns:p14="http://schemas.microsoft.com/office/powerpoint/2010/main" val="25207288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a:solidFill>
                  <a:srgbClr val="002060"/>
                </a:solidFill>
                <a:latin typeface="Narkisim" panose="020E0502050101010101" pitchFamily="34" charset="-79"/>
                <a:cs typeface="Narkisim" panose="020E0502050101010101" pitchFamily="34" charset="-79"/>
              </a:rPr>
              <a:t>אמות מידה לאשכול מס' 1 כללי</a:t>
            </a:r>
          </a:p>
        </p:txBody>
      </p:sp>
      <p:graphicFrame>
        <p:nvGraphicFramePr>
          <p:cNvPr id="4" name="טבלה 3">
            <a:extLst>
              <a:ext uri="{FF2B5EF4-FFF2-40B4-BE49-F238E27FC236}">
                <a16:creationId xmlns:a16="http://schemas.microsoft.com/office/drawing/2014/main" id="{43E1251D-30CC-4157-8C2E-7B0B3EC4AE7A}"/>
              </a:ext>
            </a:extLst>
          </p:cNvPr>
          <p:cNvGraphicFramePr>
            <a:graphicFrameLocks noGrp="1"/>
          </p:cNvGraphicFramePr>
          <p:nvPr>
            <p:extLst>
              <p:ext uri="{D42A27DB-BD31-4B8C-83A1-F6EECF244321}">
                <p14:modId xmlns:p14="http://schemas.microsoft.com/office/powerpoint/2010/main" val="3320344942"/>
              </p:ext>
            </p:extLst>
          </p:nvPr>
        </p:nvGraphicFramePr>
        <p:xfrm>
          <a:off x="537411" y="1371600"/>
          <a:ext cx="11590421" cy="4883039"/>
        </p:xfrm>
        <a:graphic>
          <a:graphicData uri="http://schemas.openxmlformats.org/drawingml/2006/table">
            <a:tbl>
              <a:tblPr rtl="1" firstRow="1" firstCol="1" bandRow="1">
                <a:tableStyleId>{5C22544A-7EE6-4342-B048-85BDC9FD1C3A}</a:tableStyleId>
              </a:tblPr>
              <a:tblGrid>
                <a:gridCol w="954505">
                  <a:extLst>
                    <a:ext uri="{9D8B030D-6E8A-4147-A177-3AD203B41FA5}">
                      <a16:colId xmlns:a16="http://schemas.microsoft.com/office/drawing/2014/main" val="3324961491"/>
                    </a:ext>
                  </a:extLst>
                </a:gridCol>
                <a:gridCol w="1179095">
                  <a:extLst>
                    <a:ext uri="{9D8B030D-6E8A-4147-A177-3AD203B41FA5}">
                      <a16:colId xmlns:a16="http://schemas.microsoft.com/office/drawing/2014/main" val="1606229807"/>
                    </a:ext>
                  </a:extLst>
                </a:gridCol>
                <a:gridCol w="7753943">
                  <a:extLst>
                    <a:ext uri="{9D8B030D-6E8A-4147-A177-3AD203B41FA5}">
                      <a16:colId xmlns:a16="http://schemas.microsoft.com/office/drawing/2014/main" val="949911174"/>
                    </a:ext>
                  </a:extLst>
                </a:gridCol>
                <a:gridCol w="1702878">
                  <a:extLst>
                    <a:ext uri="{9D8B030D-6E8A-4147-A177-3AD203B41FA5}">
                      <a16:colId xmlns:a16="http://schemas.microsoft.com/office/drawing/2014/main" val="1257621400"/>
                    </a:ext>
                  </a:extLst>
                </a:gridCol>
              </a:tblGrid>
              <a:tr h="437845">
                <a:tc>
                  <a:txBody>
                    <a:bodyPr/>
                    <a:lstStyle/>
                    <a:p>
                      <a:pPr algn="r" rtl="1">
                        <a:lnSpc>
                          <a:spcPct val="115000"/>
                        </a:lnSpc>
                        <a:spcAft>
                          <a:spcPts val="0"/>
                        </a:spcAft>
                      </a:pPr>
                      <a:r>
                        <a:rPr lang="he-IL" sz="2000" b="1" dirty="0">
                          <a:effectLst/>
                        </a:rPr>
                        <a:t>הנבדק</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ctr" rtl="1">
                        <a:lnSpc>
                          <a:spcPct val="115000"/>
                        </a:lnSpc>
                        <a:spcAft>
                          <a:spcPts val="0"/>
                        </a:spcAft>
                      </a:pPr>
                      <a:r>
                        <a:rPr lang="he-IL" sz="2000" b="1" dirty="0">
                          <a:effectLst/>
                        </a:rPr>
                        <a:t>הפרמטר</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ctr" rtl="1">
                        <a:lnSpc>
                          <a:spcPct val="115000"/>
                        </a:lnSpc>
                        <a:spcAft>
                          <a:spcPts val="0"/>
                        </a:spcAft>
                      </a:pPr>
                      <a:r>
                        <a:rPr lang="he-IL" sz="2000" b="1" dirty="0">
                          <a:effectLst/>
                        </a:rPr>
                        <a:t>תבחינים</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ctr" rtl="1">
                        <a:lnSpc>
                          <a:spcPct val="115000"/>
                        </a:lnSpc>
                        <a:spcAft>
                          <a:spcPts val="0"/>
                        </a:spcAft>
                      </a:pPr>
                      <a:r>
                        <a:rPr lang="he-IL" sz="2000" b="1" dirty="0">
                          <a:effectLst/>
                        </a:rPr>
                        <a:t>ניקוד</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nchor="ctr"/>
                </a:tc>
                <a:extLst>
                  <a:ext uri="{0D108BD9-81ED-4DB2-BD59-A6C34878D82A}">
                    <a16:rowId xmlns:a16="http://schemas.microsoft.com/office/drawing/2014/main" val="1912945305"/>
                  </a:ext>
                </a:extLst>
              </a:tr>
              <a:tr h="789376">
                <a:tc>
                  <a:txBody>
                    <a:bodyPr/>
                    <a:lstStyle/>
                    <a:p>
                      <a:pPr algn="r" rtl="1">
                        <a:lnSpc>
                          <a:spcPct val="115000"/>
                        </a:lnSpc>
                        <a:spcAft>
                          <a:spcPts val="0"/>
                        </a:spcAft>
                      </a:pPr>
                      <a:r>
                        <a:rPr lang="he-IL" sz="2000" dirty="0">
                          <a:effectLst/>
                        </a:rPr>
                        <a:t>ראש צוות</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r" rtl="1" hangingPunct="0">
                        <a:lnSpc>
                          <a:spcPct val="115000"/>
                        </a:lnSpc>
                        <a:spcAft>
                          <a:spcPts val="0"/>
                        </a:spcAft>
                      </a:pPr>
                      <a:r>
                        <a:rPr lang="he-IL" sz="2000" dirty="0">
                          <a:effectLst/>
                        </a:rPr>
                        <a:t>ניסיון</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just" rtl="1">
                        <a:lnSpc>
                          <a:spcPct val="115000"/>
                        </a:lnSpc>
                        <a:spcAft>
                          <a:spcPts val="600"/>
                        </a:spcAft>
                      </a:pPr>
                      <a:r>
                        <a:rPr lang="he-IL" sz="2000" dirty="0">
                          <a:effectLst/>
                        </a:rPr>
                        <a:t>ניסיון בין המועדים 1/2015 עד 12.6.22.1.2. </a:t>
                      </a:r>
                    </a:p>
                    <a:p>
                      <a:pPr algn="just" rtl="1">
                        <a:lnSpc>
                          <a:spcPct val="115000"/>
                        </a:lnSpc>
                        <a:spcAft>
                          <a:spcPts val="600"/>
                        </a:spcAft>
                      </a:pPr>
                      <a:r>
                        <a:rPr lang="he-IL" sz="2000" dirty="0">
                          <a:effectLst/>
                        </a:rPr>
                        <a:t>4 נק' לתוצר החל מהתוצר השלישי, </a:t>
                      </a:r>
                      <a:r>
                        <a:rPr lang="he-IL" sz="2000">
                          <a:effectLst/>
                        </a:rPr>
                        <a:t>עד למקסימום של 14 נק'</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ctr" rtl="1">
                        <a:lnSpc>
                          <a:spcPct val="115000"/>
                        </a:lnSpc>
                        <a:spcAft>
                          <a:spcPts val="0"/>
                        </a:spcAft>
                      </a:pPr>
                      <a:r>
                        <a:rPr lang="he-IL" sz="2000" dirty="0">
                          <a:effectLst/>
                        </a:rPr>
                        <a:t>14</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nchor="ctr"/>
                </a:tc>
                <a:extLst>
                  <a:ext uri="{0D108BD9-81ED-4DB2-BD59-A6C34878D82A}">
                    <a16:rowId xmlns:a16="http://schemas.microsoft.com/office/drawing/2014/main" val="1004462850"/>
                  </a:ext>
                </a:extLst>
              </a:tr>
              <a:tr h="648727">
                <a:tc>
                  <a:txBody>
                    <a:bodyPr/>
                    <a:lstStyle/>
                    <a:p>
                      <a:pPr algn="r" rtl="1">
                        <a:lnSpc>
                          <a:spcPct val="115000"/>
                        </a:lnSpc>
                        <a:spcAft>
                          <a:spcPts val="0"/>
                        </a:spcAft>
                      </a:pPr>
                      <a:r>
                        <a:rPr lang="he-IL" sz="2000">
                          <a:effectLst/>
                        </a:rPr>
                        <a:t>שמאי</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r" rtl="1" hangingPunct="0">
                        <a:lnSpc>
                          <a:spcPct val="115000"/>
                        </a:lnSpc>
                        <a:spcAft>
                          <a:spcPts val="0"/>
                        </a:spcAft>
                      </a:pPr>
                      <a:r>
                        <a:rPr lang="he-IL" sz="2000" dirty="0">
                          <a:effectLst/>
                        </a:rPr>
                        <a:t>ניסיון</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just" rtl="1">
                        <a:lnSpc>
                          <a:spcPct val="115000"/>
                        </a:lnSpc>
                        <a:spcAft>
                          <a:spcPts val="600"/>
                        </a:spcAft>
                      </a:pPr>
                      <a:r>
                        <a:rPr lang="he-IL" sz="2000" dirty="0">
                          <a:effectLst/>
                        </a:rPr>
                        <a:t>ניסיון בין המועדים 1/2015 עד 6/2022 </a:t>
                      </a:r>
                    </a:p>
                    <a:p>
                      <a:pPr algn="just" rtl="1">
                        <a:lnSpc>
                          <a:spcPct val="115000"/>
                        </a:lnSpc>
                        <a:spcAft>
                          <a:spcPts val="600"/>
                        </a:spcAft>
                      </a:pPr>
                      <a:r>
                        <a:rPr lang="he-IL" sz="2000" dirty="0">
                          <a:effectLst/>
                        </a:rPr>
                        <a:t>4 נק' לכל תוצר החל מהתוצר השלישי, עד למקסימום של 8 נק'</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ctr" rtl="1">
                        <a:lnSpc>
                          <a:spcPct val="115000"/>
                        </a:lnSpc>
                        <a:spcAft>
                          <a:spcPts val="0"/>
                        </a:spcAft>
                      </a:pPr>
                      <a:r>
                        <a:rPr lang="he-IL" sz="2000" dirty="0">
                          <a:effectLst/>
                        </a:rPr>
                        <a:t>8</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nchor="ctr"/>
                </a:tc>
                <a:extLst>
                  <a:ext uri="{0D108BD9-81ED-4DB2-BD59-A6C34878D82A}">
                    <a16:rowId xmlns:a16="http://schemas.microsoft.com/office/drawing/2014/main" val="876038638"/>
                  </a:ext>
                </a:extLst>
              </a:tr>
              <a:tr h="591860">
                <a:tc>
                  <a:txBody>
                    <a:bodyPr/>
                    <a:lstStyle/>
                    <a:p>
                      <a:pPr algn="r" rtl="1">
                        <a:lnSpc>
                          <a:spcPct val="115000"/>
                        </a:lnSpc>
                        <a:spcAft>
                          <a:spcPts val="0"/>
                        </a:spcAft>
                      </a:pPr>
                      <a:r>
                        <a:rPr lang="he-IL" sz="2000">
                          <a:effectLst/>
                        </a:rPr>
                        <a:t>יועץ חברתי</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r" rtl="1" hangingPunct="0">
                        <a:lnSpc>
                          <a:spcPct val="115000"/>
                        </a:lnSpc>
                        <a:spcAft>
                          <a:spcPts val="0"/>
                        </a:spcAft>
                      </a:pPr>
                      <a:r>
                        <a:rPr lang="he-IL" sz="2000">
                          <a:effectLst/>
                        </a:rPr>
                        <a:t>ניסיון</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just" rtl="1">
                        <a:lnSpc>
                          <a:spcPct val="115000"/>
                        </a:lnSpc>
                        <a:spcAft>
                          <a:spcPts val="600"/>
                        </a:spcAft>
                      </a:pPr>
                      <a:r>
                        <a:rPr lang="he-IL" sz="2000" dirty="0">
                          <a:effectLst/>
                        </a:rPr>
                        <a:t>ניסיון בין המועדים 1/2015 עד 6/2022 </a:t>
                      </a:r>
                    </a:p>
                    <a:p>
                      <a:pPr algn="just" rtl="1">
                        <a:lnSpc>
                          <a:spcPct val="115000"/>
                        </a:lnSpc>
                        <a:spcAft>
                          <a:spcPts val="600"/>
                        </a:spcAft>
                      </a:pPr>
                      <a:r>
                        <a:rPr lang="he-IL" sz="2000" dirty="0">
                          <a:effectLst/>
                        </a:rPr>
                        <a:t>יינתנו 4 נק' לכל תוצר החל מהתוצר השני, עד למקסימום של 8 נק'</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ctr" rtl="1">
                        <a:lnSpc>
                          <a:spcPct val="115000"/>
                        </a:lnSpc>
                        <a:spcAft>
                          <a:spcPts val="0"/>
                        </a:spcAft>
                      </a:pPr>
                      <a:r>
                        <a:rPr lang="he-IL" sz="2000" dirty="0">
                          <a:effectLst/>
                        </a:rPr>
                        <a:t>8</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nchor="ctr"/>
                </a:tc>
                <a:extLst>
                  <a:ext uri="{0D108BD9-81ED-4DB2-BD59-A6C34878D82A}">
                    <a16:rowId xmlns:a16="http://schemas.microsoft.com/office/drawing/2014/main" val="1979777667"/>
                  </a:ext>
                </a:extLst>
              </a:tr>
              <a:tr h="0">
                <a:tc>
                  <a:txBody>
                    <a:bodyPr/>
                    <a:lstStyle/>
                    <a:p>
                      <a:pPr algn="r" rtl="1">
                        <a:lnSpc>
                          <a:spcPct val="115000"/>
                        </a:lnSpc>
                        <a:spcAft>
                          <a:spcPts val="0"/>
                        </a:spcAft>
                      </a:pPr>
                      <a:r>
                        <a:rPr lang="he-IL" sz="2000" dirty="0">
                          <a:effectLst/>
                        </a:rPr>
                        <a:t>חברי צוות</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r" rtl="1" hangingPunct="0">
                        <a:lnSpc>
                          <a:spcPct val="115000"/>
                        </a:lnSpc>
                        <a:spcAft>
                          <a:spcPts val="0"/>
                        </a:spcAft>
                      </a:pPr>
                      <a:r>
                        <a:rPr lang="he-IL" sz="2000" dirty="0">
                          <a:effectLst/>
                        </a:rPr>
                        <a:t>הצעה רעיונית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just" rtl="1">
                        <a:lnSpc>
                          <a:spcPct val="115000"/>
                        </a:lnSpc>
                        <a:spcAft>
                          <a:spcPts val="600"/>
                        </a:spcAft>
                      </a:pPr>
                      <a:r>
                        <a:rPr lang="he-IL" sz="2000" dirty="0">
                          <a:effectLst/>
                        </a:rPr>
                        <a:t>הצעה רעיונית למקרה הבוחן – ייבחנו יצירתיות, מקצועיות, הבנת השירותים הנדרשים </a:t>
                      </a:r>
                      <a:r>
                        <a:rPr lang="he-IL" sz="2000" dirty="0" err="1">
                          <a:effectLst/>
                        </a:rPr>
                        <a:t>וכו</a:t>
                      </a:r>
                      <a:r>
                        <a:rPr lang="he-IL" sz="2000" dirty="0">
                          <a:effectLst/>
                        </a:rPr>
                        <a:t>'. עד 10 נק' למסמכי ההצעה ועד 10 נק' להצגת ההצעה בריאיון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ctr" rtl="1">
                        <a:lnSpc>
                          <a:spcPct val="115000"/>
                        </a:lnSpc>
                        <a:spcAft>
                          <a:spcPts val="0"/>
                        </a:spcAft>
                      </a:pPr>
                      <a:r>
                        <a:rPr lang="he-IL" sz="2000" dirty="0">
                          <a:effectLst/>
                        </a:rPr>
                        <a:t>20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nchor="ctr"/>
                </a:tc>
                <a:extLst>
                  <a:ext uri="{0D108BD9-81ED-4DB2-BD59-A6C34878D82A}">
                    <a16:rowId xmlns:a16="http://schemas.microsoft.com/office/drawing/2014/main" val="2184996930"/>
                  </a:ext>
                </a:extLst>
              </a:tr>
              <a:tr h="1074351">
                <a:tc>
                  <a:txBody>
                    <a:bodyPr/>
                    <a:lstStyle/>
                    <a:p>
                      <a:pPr algn="r" rtl="1">
                        <a:lnSpc>
                          <a:spcPct val="115000"/>
                        </a:lnSpc>
                        <a:spcAft>
                          <a:spcPts val="0"/>
                        </a:spcAft>
                      </a:pPr>
                      <a:r>
                        <a:rPr lang="he-IL" sz="2000" dirty="0">
                          <a:effectLst/>
                        </a:rPr>
                        <a:t>ראיון</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r" rtl="1" hangingPunct="0">
                        <a:lnSpc>
                          <a:spcPct val="115000"/>
                        </a:lnSpc>
                        <a:spcAft>
                          <a:spcPts val="0"/>
                        </a:spcAft>
                      </a:pPr>
                      <a:r>
                        <a:rPr lang="he-IL" sz="2000" dirty="0">
                          <a:effectLst/>
                        </a:rPr>
                        <a:t>ראיון עם חברי צוות הליבה</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just" rtl="1">
                        <a:lnSpc>
                          <a:spcPct val="115000"/>
                        </a:lnSpc>
                        <a:spcBef>
                          <a:spcPts val="600"/>
                        </a:spcBef>
                        <a:spcAft>
                          <a:spcPts val="600"/>
                        </a:spcAft>
                      </a:pPr>
                      <a:r>
                        <a:rPr lang="he-IL" sz="2000" dirty="0">
                          <a:effectLst/>
                        </a:rPr>
                        <a:t>במסגרת </a:t>
                      </a:r>
                      <a:r>
                        <a:rPr lang="he-IL" sz="2000" dirty="0" err="1">
                          <a:effectLst/>
                        </a:rPr>
                        <a:t>הראיון</a:t>
                      </a:r>
                      <a:r>
                        <a:rPr lang="he-IL" sz="2000" dirty="0">
                          <a:effectLst/>
                        </a:rPr>
                        <a:t> התרשמות מחברי צוות הליבה, ניסיונם ויכולתם המקצועית, וכן מעבודתם כצוות, התקשורת ושיתוף הפעולה המקצועי ביניהם.</a:t>
                      </a:r>
                      <a:endParaRPr lang="en-US" sz="2000" dirty="0">
                        <a:effectLst/>
                        <a:latin typeface="Calibri" panose="020F0502020204030204" pitchFamily="34" charset="0"/>
                        <a:ea typeface="Calibri" panose="020F0502020204030204" pitchFamily="34" charset="0"/>
                        <a:cs typeface="David" panose="020E0502060401010101" pitchFamily="34" charset="-79"/>
                      </a:endParaRPr>
                    </a:p>
                  </a:txBody>
                  <a:tcPr marL="42070" marR="42070" marT="0" marB="0"/>
                </a:tc>
                <a:tc>
                  <a:txBody>
                    <a:bodyPr/>
                    <a:lstStyle/>
                    <a:p>
                      <a:pPr algn="ctr" rtl="1">
                        <a:lnSpc>
                          <a:spcPct val="115000"/>
                        </a:lnSpc>
                        <a:spcAft>
                          <a:spcPts val="0"/>
                        </a:spcAft>
                      </a:pPr>
                      <a:r>
                        <a:rPr lang="he-IL" sz="2000" dirty="0">
                          <a:effectLst/>
                        </a:rPr>
                        <a:t>25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nchor="ctr"/>
                </a:tc>
                <a:extLst>
                  <a:ext uri="{0D108BD9-81ED-4DB2-BD59-A6C34878D82A}">
                    <a16:rowId xmlns:a16="http://schemas.microsoft.com/office/drawing/2014/main" val="3311361954"/>
                  </a:ext>
                </a:extLst>
              </a:tr>
              <a:tr h="90555">
                <a:tc gridSpan="3">
                  <a:txBody>
                    <a:bodyPr/>
                    <a:lstStyle/>
                    <a:p>
                      <a:pPr algn="ctr" rtl="1">
                        <a:lnSpc>
                          <a:spcPct val="115000"/>
                        </a:lnSpc>
                        <a:spcBef>
                          <a:spcPts val="600"/>
                        </a:spcBef>
                        <a:spcAft>
                          <a:spcPts val="600"/>
                        </a:spcAft>
                      </a:pPr>
                      <a:r>
                        <a:rPr lang="he-IL" sz="2400" dirty="0">
                          <a:effectLst/>
                        </a:rPr>
                        <a:t>סה"כ</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hMerge="1">
                  <a:txBody>
                    <a:bodyPr/>
                    <a:lstStyle/>
                    <a:p>
                      <a:pPr rtl="1"/>
                      <a:endParaRPr lang="he-IL"/>
                    </a:p>
                  </a:txBody>
                  <a:tcPr/>
                </a:tc>
                <a:tc hMerge="1">
                  <a:txBody>
                    <a:bodyPr/>
                    <a:lstStyle/>
                    <a:p>
                      <a:pPr rtl="1"/>
                      <a:endParaRPr lang="he-IL"/>
                    </a:p>
                  </a:txBody>
                  <a:tcPr/>
                </a:tc>
                <a:tc>
                  <a:txBody>
                    <a:bodyPr/>
                    <a:lstStyle/>
                    <a:p>
                      <a:pPr algn="ctr" rtl="1">
                        <a:lnSpc>
                          <a:spcPct val="115000"/>
                        </a:lnSpc>
                        <a:spcAft>
                          <a:spcPts val="0"/>
                        </a:spcAft>
                      </a:pPr>
                      <a:r>
                        <a:rPr lang="he-IL" sz="2400" dirty="0">
                          <a:effectLst/>
                        </a:rPr>
                        <a:t>75</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nchor="ctr"/>
                </a:tc>
                <a:extLst>
                  <a:ext uri="{0D108BD9-81ED-4DB2-BD59-A6C34878D82A}">
                    <a16:rowId xmlns:a16="http://schemas.microsoft.com/office/drawing/2014/main" val="368008673"/>
                  </a:ext>
                </a:extLst>
              </a:tr>
            </a:tbl>
          </a:graphicData>
        </a:graphic>
      </p:graphicFrame>
    </p:spTree>
    <p:extLst>
      <p:ext uri="{BB962C8B-B14F-4D97-AF65-F5344CB8AC3E}">
        <p14:creationId xmlns:p14="http://schemas.microsoft.com/office/powerpoint/2010/main" val="6519193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a:solidFill>
                  <a:srgbClr val="002060"/>
                </a:solidFill>
                <a:latin typeface="Narkisim" panose="020E0502050101010101" pitchFamily="34" charset="-79"/>
                <a:cs typeface="Narkisim" panose="020E0502050101010101" pitchFamily="34" charset="-79"/>
              </a:rPr>
              <a:t>אמות מידה לאשכול מס' 2 ייחודי</a:t>
            </a:r>
          </a:p>
        </p:txBody>
      </p:sp>
      <p:graphicFrame>
        <p:nvGraphicFramePr>
          <p:cNvPr id="4" name="טבלה 3">
            <a:extLst>
              <a:ext uri="{FF2B5EF4-FFF2-40B4-BE49-F238E27FC236}">
                <a16:creationId xmlns:a16="http://schemas.microsoft.com/office/drawing/2014/main" id="{43E1251D-30CC-4157-8C2E-7B0B3EC4AE7A}"/>
              </a:ext>
            </a:extLst>
          </p:cNvPr>
          <p:cNvGraphicFramePr>
            <a:graphicFrameLocks noGrp="1"/>
          </p:cNvGraphicFramePr>
          <p:nvPr>
            <p:extLst>
              <p:ext uri="{D42A27DB-BD31-4B8C-83A1-F6EECF244321}">
                <p14:modId xmlns:p14="http://schemas.microsoft.com/office/powerpoint/2010/main" val="2515248056"/>
              </p:ext>
            </p:extLst>
          </p:nvPr>
        </p:nvGraphicFramePr>
        <p:xfrm>
          <a:off x="756458" y="1204234"/>
          <a:ext cx="11245042" cy="5653766"/>
        </p:xfrm>
        <a:graphic>
          <a:graphicData uri="http://schemas.openxmlformats.org/drawingml/2006/table">
            <a:tbl>
              <a:tblPr rtl="1" firstRow="1" firstCol="1" bandRow="1">
                <a:tableStyleId>{5C22544A-7EE6-4342-B048-85BDC9FD1C3A}</a:tableStyleId>
              </a:tblPr>
              <a:tblGrid>
                <a:gridCol w="926062">
                  <a:extLst>
                    <a:ext uri="{9D8B030D-6E8A-4147-A177-3AD203B41FA5}">
                      <a16:colId xmlns:a16="http://schemas.microsoft.com/office/drawing/2014/main" val="3324961491"/>
                    </a:ext>
                  </a:extLst>
                </a:gridCol>
                <a:gridCol w="1143960">
                  <a:extLst>
                    <a:ext uri="{9D8B030D-6E8A-4147-A177-3AD203B41FA5}">
                      <a16:colId xmlns:a16="http://schemas.microsoft.com/office/drawing/2014/main" val="1606229807"/>
                    </a:ext>
                  </a:extLst>
                </a:gridCol>
                <a:gridCol w="7522885">
                  <a:extLst>
                    <a:ext uri="{9D8B030D-6E8A-4147-A177-3AD203B41FA5}">
                      <a16:colId xmlns:a16="http://schemas.microsoft.com/office/drawing/2014/main" val="949911174"/>
                    </a:ext>
                  </a:extLst>
                </a:gridCol>
                <a:gridCol w="1652135">
                  <a:extLst>
                    <a:ext uri="{9D8B030D-6E8A-4147-A177-3AD203B41FA5}">
                      <a16:colId xmlns:a16="http://schemas.microsoft.com/office/drawing/2014/main" val="1257621400"/>
                    </a:ext>
                  </a:extLst>
                </a:gridCol>
              </a:tblGrid>
              <a:tr h="422110">
                <a:tc>
                  <a:txBody>
                    <a:bodyPr/>
                    <a:lstStyle/>
                    <a:p>
                      <a:pPr algn="r" rtl="1">
                        <a:lnSpc>
                          <a:spcPct val="115000"/>
                        </a:lnSpc>
                        <a:spcAft>
                          <a:spcPts val="0"/>
                        </a:spcAft>
                      </a:pPr>
                      <a:r>
                        <a:rPr lang="he-IL" sz="2000" b="1" dirty="0">
                          <a:effectLst/>
                        </a:rPr>
                        <a:t>הנבדק</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ctr" rtl="1">
                        <a:lnSpc>
                          <a:spcPct val="115000"/>
                        </a:lnSpc>
                        <a:spcAft>
                          <a:spcPts val="0"/>
                        </a:spcAft>
                      </a:pPr>
                      <a:r>
                        <a:rPr lang="he-IL" sz="2000" b="1" dirty="0">
                          <a:effectLst/>
                        </a:rPr>
                        <a:t>הפרמטר</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ctr" rtl="1">
                        <a:lnSpc>
                          <a:spcPct val="115000"/>
                        </a:lnSpc>
                        <a:spcAft>
                          <a:spcPts val="0"/>
                        </a:spcAft>
                      </a:pPr>
                      <a:r>
                        <a:rPr lang="he-IL" sz="2000" b="1" dirty="0">
                          <a:effectLst/>
                        </a:rPr>
                        <a:t>תבחינים</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ctr" rtl="1">
                        <a:lnSpc>
                          <a:spcPct val="115000"/>
                        </a:lnSpc>
                        <a:spcAft>
                          <a:spcPts val="0"/>
                        </a:spcAft>
                      </a:pPr>
                      <a:r>
                        <a:rPr lang="he-IL" sz="2000" b="1" dirty="0">
                          <a:effectLst/>
                        </a:rPr>
                        <a:t>ניקוד</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nchor="ctr"/>
                </a:tc>
                <a:extLst>
                  <a:ext uri="{0D108BD9-81ED-4DB2-BD59-A6C34878D82A}">
                    <a16:rowId xmlns:a16="http://schemas.microsoft.com/office/drawing/2014/main" val="1912945305"/>
                  </a:ext>
                </a:extLst>
              </a:tr>
              <a:tr h="761008">
                <a:tc>
                  <a:txBody>
                    <a:bodyPr/>
                    <a:lstStyle/>
                    <a:p>
                      <a:pPr algn="r" rtl="1">
                        <a:lnSpc>
                          <a:spcPct val="115000"/>
                        </a:lnSpc>
                        <a:spcAft>
                          <a:spcPts val="0"/>
                        </a:spcAft>
                      </a:pPr>
                      <a:r>
                        <a:rPr lang="he-IL" sz="2000" dirty="0">
                          <a:effectLst/>
                        </a:rPr>
                        <a:t>ראש צוות</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r" rtl="1" hangingPunct="0">
                        <a:lnSpc>
                          <a:spcPct val="115000"/>
                        </a:lnSpc>
                        <a:spcAft>
                          <a:spcPts val="0"/>
                        </a:spcAft>
                      </a:pPr>
                      <a:r>
                        <a:rPr lang="he-IL" sz="2000" dirty="0">
                          <a:effectLst/>
                        </a:rPr>
                        <a:t>ניסיון</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just" rtl="1">
                        <a:lnSpc>
                          <a:spcPct val="115000"/>
                        </a:lnSpc>
                        <a:spcAft>
                          <a:spcPts val="600"/>
                        </a:spcAft>
                      </a:pPr>
                      <a:r>
                        <a:rPr lang="he-IL" sz="2000" dirty="0">
                          <a:effectLst/>
                        </a:rPr>
                        <a:t>ניסיון בין המועדים 1/2015 עד 12.6.22.1.2. </a:t>
                      </a:r>
                    </a:p>
                    <a:p>
                      <a:pPr algn="just" rtl="1">
                        <a:lnSpc>
                          <a:spcPct val="115000"/>
                        </a:lnSpc>
                        <a:spcAft>
                          <a:spcPts val="600"/>
                        </a:spcAft>
                      </a:pPr>
                      <a:r>
                        <a:rPr lang="he-IL" sz="2000" dirty="0">
                          <a:effectLst/>
                        </a:rPr>
                        <a:t>4 נק' לתוצר מהשלישי עד לחמישי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ctr" rtl="1">
                        <a:lnSpc>
                          <a:spcPct val="115000"/>
                        </a:lnSpc>
                        <a:spcAft>
                          <a:spcPts val="0"/>
                        </a:spcAft>
                      </a:pPr>
                      <a:r>
                        <a:rPr lang="he-IL" sz="2000" dirty="0">
                          <a:effectLst/>
                        </a:rPr>
                        <a:t>14</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nchor="ctr"/>
                </a:tc>
                <a:extLst>
                  <a:ext uri="{0D108BD9-81ED-4DB2-BD59-A6C34878D82A}">
                    <a16:rowId xmlns:a16="http://schemas.microsoft.com/office/drawing/2014/main" val="1004462850"/>
                  </a:ext>
                </a:extLst>
              </a:tr>
              <a:tr h="1162545">
                <a:tc>
                  <a:txBody>
                    <a:bodyPr/>
                    <a:lstStyle/>
                    <a:p>
                      <a:pPr algn="r" rtl="1">
                        <a:lnSpc>
                          <a:spcPct val="115000"/>
                        </a:lnSpc>
                        <a:spcAft>
                          <a:spcPts val="0"/>
                        </a:spcAft>
                      </a:pPr>
                      <a:r>
                        <a:rPr lang="he-IL" sz="2000">
                          <a:effectLst/>
                        </a:rPr>
                        <a:t>שמאי</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r" rtl="1" hangingPunct="0">
                        <a:lnSpc>
                          <a:spcPct val="115000"/>
                        </a:lnSpc>
                        <a:spcAft>
                          <a:spcPts val="0"/>
                        </a:spcAft>
                      </a:pPr>
                      <a:r>
                        <a:rPr lang="he-IL" sz="2000" dirty="0">
                          <a:effectLst/>
                        </a:rPr>
                        <a:t>ניסיון</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just" rtl="1">
                        <a:lnSpc>
                          <a:spcPct val="115000"/>
                        </a:lnSpc>
                        <a:spcAft>
                          <a:spcPts val="600"/>
                        </a:spcAft>
                      </a:pPr>
                      <a:r>
                        <a:rPr lang="he-IL" sz="2000" dirty="0">
                          <a:effectLst/>
                        </a:rPr>
                        <a:t>ניסיון בין המועדים 1/2015 עד 6/2022 </a:t>
                      </a:r>
                    </a:p>
                    <a:p>
                      <a:pPr algn="just" rtl="1">
                        <a:lnSpc>
                          <a:spcPct val="115000"/>
                        </a:lnSpc>
                        <a:spcAft>
                          <a:spcPts val="600"/>
                        </a:spcAft>
                      </a:pPr>
                      <a:r>
                        <a:rPr lang="he-IL" sz="2000" dirty="0">
                          <a:effectLst/>
                        </a:rPr>
                        <a:t>3 נק' לכל תוצר החל מהתוצר השלישי, עד למקסימום של 6 נק'</a:t>
                      </a:r>
                    </a:p>
                    <a:p>
                      <a:pPr algn="just" rtl="1">
                        <a:lnSpc>
                          <a:spcPct val="115000"/>
                        </a:lnSpc>
                        <a:spcAft>
                          <a:spcPts val="600"/>
                        </a:spcAft>
                      </a:pPr>
                      <a:r>
                        <a:rPr lang="he-IL" sz="2000" dirty="0">
                          <a:effectLst/>
                          <a:latin typeface="Calibri" panose="020F0502020204030204" pitchFamily="34" charset="0"/>
                          <a:ea typeface="Calibri" panose="020F0502020204030204" pitchFamily="34" charset="0"/>
                          <a:cs typeface="Arial" panose="020B0604020202020204" pitchFamily="34" charset="0"/>
                        </a:rPr>
                        <a:t>2 נק' לשמאי דובר ערבית שפת אם (ערבי, דרוזי, או צ'רקסי)</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ctr" rtl="1">
                        <a:lnSpc>
                          <a:spcPct val="115000"/>
                        </a:lnSpc>
                        <a:spcAft>
                          <a:spcPts val="0"/>
                        </a:spcAft>
                      </a:pPr>
                      <a:r>
                        <a:rPr lang="he-IL" sz="2000" dirty="0">
                          <a:effectLst/>
                        </a:rPr>
                        <a:t>8</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nchor="ctr"/>
                </a:tc>
                <a:extLst>
                  <a:ext uri="{0D108BD9-81ED-4DB2-BD59-A6C34878D82A}">
                    <a16:rowId xmlns:a16="http://schemas.microsoft.com/office/drawing/2014/main" val="876038638"/>
                  </a:ext>
                </a:extLst>
              </a:tr>
              <a:tr h="1162545">
                <a:tc>
                  <a:txBody>
                    <a:bodyPr/>
                    <a:lstStyle/>
                    <a:p>
                      <a:pPr algn="r" rtl="1">
                        <a:lnSpc>
                          <a:spcPct val="115000"/>
                        </a:lnSpc>
                        <a:spcAft>
                          <a:spcPts val="0"/>
                        </a:spcAft>
                      </a:pPr>
                      <a:r>
                        <a:rPr lang="he-IL" sz="2000">
                          <a:effectLst/>
                        </a:rPr>
                        <a:t>יועץ חברתי</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r" rtl="1" hangingPunct="0">
                        <a:lnSpc>
                          <a:spcPct val="115000"/>
                        </a:lnSpc>
                        <a:spcAft>
                          <a:spcPts val="0"/>
                        </a:spcAft>
                      </a:pPr>
                      <a:r>
                        <a:rPr lang="he-IL" sz="2000">
                          <a:effectLst/>
                        </a:rPr>
                        <a:t>ניסיון</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just" rtl="1">
                        <a:lnSpc>
                          <a:spcPct val="115000"/>
                        </a:lnSpc>
                        <a:spcAft>
                          <a:spcPts val="600"/>
                        </a:spcAft>
                      </a:pPr>
                      <a:r>
                        <a:rPr lang="he-IL" sz="2000" dirty="0">
                          <a:effectLst/>
                        </a:rPr>
                        <a:t>ניסיון בין המועדים 1/2015 עד 6/2022 </a:t>
                      </a:r>
                    </a:p>
                    <a:p>
                      <a:pPr algn="just" rtl="1">
                        <a:lnSpc>
                          <a:spcPct val="115000"/>
                        </a:lnSpc>
                        <a:spcAft>
                          <a:spcPts val="600"/>
                        </a:spcAft>
                      </a:pPr>
                      <a:r>
                        <a:rPr lang="he-IL" sz="2000" dirty="0">
                          <a:effectLst/>
                        </a:rPr>
                        <a:t>3 נק' לכל תוצר החל מהתוצר השני, עד למקסימום של 6 נק'</a:t>
                      </a:r>
                    </a:p>
                    <a:p>
                      <a:pPr algn="just" rtl="1">
                        <a:lnSpc>
                          <a:spcPct val="115000"/>
                        </a:lnSpc>
                        <a:spcAft>
                          <a:spcPts val="600"/>
                        </a:spcAft>
                      </a:pPr>
                      <a:r>
                        <a:rPr lang="he-IL" sz="2000" dirty="0">
                          <a:effectLst/>
                          <a:latin typeface="Calibri" panose="020F0502020204030204" pitchFamily="34" charset="0"/>
                          <a:ea typeface="Calibri" panose="020F0502020204030204" pitchFamily="34" charset="0"/>
                          <a:cs typeface="Arial" panose="020B0604020202020204" pitchFamily="34" charset="0"/>
                        </a:rPr>
                        <a:t>2 נק' ליועץ דובר ערבית שפת אם (ערבי, דרוזי או צ'רקסי)</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ctr" rtl="1">
                        <a:lnSpc>
                          <a:spcPct val="115000"/>
                        </a:lnSpc>
                        <a:spcAft>
                          <a:spcPts val="0"/>
                        </a:spcAft>
                      </a:pPr>
                      <a:r>
                        <a:rPr lang="he-IL" sz="2000" dirty="0">
                          <a:effectLst/>
                        </a:rPr>
                        <a:t>8</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nchor="ctr"/>
                </a:tc>
                <a:extLst>
                  <a:ext uri="{0D108BD9-81ED-4DB2-BD59-A6C34878D82A}">
                    <a16:rowId xmlns:a16="http://schemas.microsoft.com/office/drawing/2014/main" val="1979777667"/>
                  </a:ext>
                </a:extLst>
              </a:tr>
              <a:tr h="667659">
                <a:tc>
                  <a:txBody>
                    <a:bodyPr/>
                    <a:lstStyle/>
                    <a:p>
                      <a:pPr algn="r" rtl="1">
                        <a:lnSpc>
                          <a:spcPct val="115000"/>
                        </a:lnSpc>
                        <a:spcAft>
                          <a:spcPts val="0"/>
                        </a:spcAft>
                      </a:pPr>
                      <a:r>
                        <a:rPr lang="he-IL" sz="2000" dirty="0">
                          <a:effectLst/>
                        </a:rPr>
                        <a:t>חברי צוות</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r" rtl="1" hangingPunct="0">
                        <a:lnSpc>
                          <a:spcPct val="115000"/>
                        </a:lnSpc>
                        <a:spcAft>
                          <a:spcPts val="0"/>
                        </a:spcAft>
                      </a:pPr>
                      <a:r>
                        <a:rPr lang="he-IL" sz="2000" dirty="0">
                          <a:effectLst/>
                        </a:rPr>
                        <a:t>הצעה רעיונית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just" rtl="1">
                        <a:lnSpc>
                          <a:spcPct val="115000"/>
                        </a:lnSpc>
                        <a:spcAft>
                          <a:spcPts val="600"/>
                        </a:spcAft>
                      </a:pPr>
                      <a:r>
                        <a:rPr lang="he-IL" sz="2000" dirty="0">
                          <a:effectLst/>
                        </a:rPr>
                        <a:t>הצעה רעיונית למקרה הבוחן – ייבחנו יצירתיות, מקצועיות, הבנת השירותים הנדרשים </a:t>
                      </a:r>
                      <a:r>
                        <a:rPr lang="he-IL" sz="2000" dirty="0" err="1">
                          <a:effectLst/>
                        </a:rPr>
                        <a:t>וכו</a:t>
                      </a:r>
                      <a:r>
                        <a:rPr lang="he-IL" sz="2000" dirty="0">
                          <a:effectLst/>
                        </a:rPr>
                        <a:t>'. עד 10 נק' למסמכי ההצעה ועד 10 נק' להצגת ההצעה בריאיון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ctr" rtl="1">
                        <a:lnSpc>
                          <a:spcPct val="115000"/>
                        </a:lnSpc>
                        <a:spcAft>
                          <a:spcPts val="0"/>
                        </a:spcAft>
                      </a:pPr>
                      <a:r>
                        <a:rPr lang="he-IL" sz="2000" dirty="0">
                          <a:effectLst/>
                        </a:rPr>
                        <a:t>20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nchor="ctr"/>
                </a:tc>
                <a:extLst>
                  <a:ext uri="{0D108BD9-81ED-4DB2-BD59-A6C34878D82A}">
                    <a16:rowId xmlns:a16="http://schemas.microsoft.com/office/drawing/2014/main" val="2184996930"/>
                  </a:ext>
                </a:extLst>
              </a:tr>
              <a:tr h="1035741">
                <a:tc>
                  <a:txBody>
                    <a:bodyPr/>
                    <a:lstStyle/>
                    <a:p>
                      <a:pPr algn="r" rtl="1">
                        <a:lnSpc>
                          <a:spcPct val="115000"/>
                        </a:lnSpc>
                        <a:spcAft>
                          <a:spcPts val="0"/>
                        </a:spcAft>
                      </a:pPr>
                      <a:r>
                        <a:rPr lang="he-IL" sz="2000" dirty="0">
                          <a:effectLst/>
                        </a:rPr>
                        <a:t>ראיון</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r" rtl="1" hangingPunct="0">
                        <a:lnSpc>
                          <a:spcPct val="115000"/>
                        </a:lnSpc>
                        <a:spcAft>
                          <a:spcPts val="0"/>
                        </a:spcAft>
                      </a:pPr>
                      <a:r>
                        <a:rPr lang="he-IL" sz="2000" dirty="0">
                          <a:effectLst/>
                        </a:rPr>
                        <a:t>ראיון עם חברי צוות הליבה</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a:txBody>
                    <a:bodyPr/>
                    <a:lstStyle/>
                    <a:p>
                      <a:pPr algn="just" rtl="1">
                        <a:lnSpc>
                          <a:spcPct val="115000"/>
                        </a:lnSpc>
                        <a:spcBef>
                          <a:spcPts val="600"/>
                        </a:spcBef>
                        <a:spcAft>
                          <a:spcPts val="600"/>
                        </a:spcAft>
                      </a:pPr>
                      <a:r>
                        <a:rPr lang="he-IL" sz="2000" dirty="0">
                          <a:effectLst/>
                        </a:rPr>
                        <a:t>במסגרת </a:t>
                      </a:r>
                      <a:r>
                        <a:rPr lang="he-IL" sz="2000" dirty="0" err="1">
                          <a:effectLst/>
                        </a:rPr>
                        <a:t>הראיון</a:t>
                      </a:r>
                      <a:r>
                        <a:rPr lang="he-IL" sz="2000" dirty="0">
                          <a:effectLst/>
                        </a:rPr>
                        <a:t> התרשמות מחברי צוות הליבה, ניסיונם ויכולתם המקצועית, וכן מעבודתם כצוות, התקשורת ושיתוף הפעולה המקצועי ביניהם.</a:t>
                      </a:r>
                      <a:endParaRPr lang="en-US" sz="2000" dirty="0">
                        <a:effectLst/>
                        <a:latin typeface="Calibri" panose="020F0502020204030204" pitchFamily="34" charset="0"/>
                        <a:ea typeface="Calibri" panose="020F0502020204030204" pitchFamily="34" charset="0"/>
                        <a:cs typeface="David" panose="020E0502060401010101" pitchFamily="34" charset="-79"/>
                      </a:endParaRPr>
                    </a:p>
                  </a:txBody>
                  <a:tcPr marL="42070" marR="42070" marT="0" marB="0"/>
                </a:tc>
                <a:tc>
                  <a:txBody>
                    <a:bodyPr/>
                    <a:lstStyle/>
                    <a:p>
                      <a:pPr algn="ctr" rtl="1">
                        <a:lnSpc>
                          <a:spcPct val="115000"/>
                        </a:lnSpc>
                        <a:spcAft>
                          <a:spcPts val="0"/>
                        </a:spcAft>
                      </a:pPr>
                      <a:r>
                        <a:rPr lang="he-IL" sz="2000" dirty="0">
                          <a:effectLst/>
                        </a:rPr>
                        <a:t>25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nchor="ctr"/>
                </a:tc>
                <a:extLst>
                  <a:ext uri="{0D108BD9-81ED-4DB2-BD59-A6C34878D82A}">
                    <a16:rowId xmlns:a16="http://schemas.microsoft.com/office/drawing/2014/main" val="3311361954"/>
                  </a:ext>
                </a:extLst>
              </a:tr>
              <a:tr h="387286">
                <a:tc gridSpan="3">
                  <a:txBody>
                    <a:bodyPr/>
                    <a:lstStyle/>
                    <a:p>
                      <a:pPr algn="ctr" rtl="1">
                        <a:lnSpc>
                          <a:spcPct val="115000"/>
                        </a:lnSpc>
                        <a:spcBef>
                          <a:spcPts val="600"/>
                        </a:spcBef>
                        <a:spcAft>
                          <a:spcPts val="600"/>
                        </a:spcAft>
                      </a:pPr>
                      <a:r>
                        <a:rPr lang="he-IL" sz="2400" dirty="0">
                          <a:effectLst/>
                        </a:rPr>
                        <a:t>סה"כ</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tc>
                <a:tc hMerge="1">
                  <a:txBody>
                    <a:bodyPr/>
                    <a:lstStyle/>
                    <a:p>
                      <a:pPr rtl="1"/>
                      <a:endParaRPr lang="he-IL"/>
                    </a:p>
                  </a:txBody>
                  <a:tcPr/>
                </a:tc>
                <a:tc hMerge="1">
                  <a:txBody>
                    <a:bodyPr/>
                    <a:lstStyle/>
                    <a:p>
                      <a:pPr rtl="1"/>
                      <a:endParaRPr lang="he-IL"/>
                    </a:p>
                  </a:txBody>
                  <a:tcPr/>
                </a:tc>
                <a:tc>
                  <a:txBody>
                    <a:bodyPr/>
                    <a:lstStyle/>
                    <a:p>
                      <a:pPr algn="ctr" rtl="1">
                        <a:lnSpc>
                          <a:spcPct val="115000"/>
                        </a:lnSpc>
                        <a:spcAft>
                          <a:spcPts val="0"/>
                        </a:spcAft>
                      </a:pPr>
                      <a:r>
                        <a:rPr lang="he-IL" sz="2400" dirty="0">
                          <a:effectLst/>
                        </a:rPr>
                        <a:t>75</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42070" marR="42070" marT="0" marB="0" anchor="ctr"/>
                </a:tc>
                <a:extLst>
                  <a:ext uri="{0D108BD9-81ED-4DB2-BD59-A6C34878D82A}">
                    <a16:rowId xmlns:a16="http://schemas.microsoft.com/office/drawing/2014/main" val="368008673"/>
                  </a:ext>
                </a:extLst>
              </a:tr>
            </a:tbl>
          </a:graphicData>
        </a:graphic>
      </p:graphicFrame>
    </p:spTree>
    <p:extLst>
      <p:ext uri="{BB962C8B-B14F-4D97-AF65-F5344CB8AC3E}">
        <p14:creationId xmlns:p14="http://schemas.microsoft.com/office/powerpoint/2010/main" val="40372704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814566B6-ABB3-4AE7-9561-2708297831AC}"/>
              </a:ext>
            </a:extLst>
          </p:cNvPr>
          <p:cNvSpPr>
            <a:spLocks noGrp="1"/>
          </p:cNvSpPr>
          <p:nvPr>
            <p:ph type="title"/>
          </p:nvPr>
        </p:nvSpPr>
        <p:spPr/>
        <p:txBody>
          <a:bodyPr/>
          <a:lstStyle/>
          <a:p>
            <a:r>
              <a:rPr lang="he-IL" dirty="0"/>
              <a:t>הליך בחירת ההצעות </a:t>
            </a:r>
          </a:p>
        </p:txBody>
      </p:sp>
      <p:graphicFrame>
        <p:nvGraphicFramePr>
          <p:cNvPr id="4" name="מציין מיקום תוכן 3">
            <a:extLst>
              <a:ext uri="{FF2B5EF4-FFF2-40B4-BE49-F238E27FC236}">
                <a16:creationId xmlns:a16="http://schemas.microsoft.com/office/drawing/2014/main" id="{E51B5270-D3B3-4B93-86CB-260F1EC3ECBF}"/>
              </a:ext>
            </a:extLst>
          </p:cNvPr>
          <p:cNvGraphicFramePr>
            <a:graphicFrameLocks noGrp="1"/>
          </p:cNvGraphicFramePr>
          <p:nvPr>
            <p:ph idx="1"/>
            <p:extLst>
              <p:ext uri="{D42A27DB-BD31-4B8C-83A1-F6EECF244321}">
                <p14:modId xmlns:p14="http://schemas.microsoft.com/office/powerpoint/2010/main" val="2122391651"/>
              </p:ext>
            </p:extLst>
          </p:nvPr>
        </p:nvGraphicFramePr>
        <p:xfrm>
          <a:off x="617621" y="1155032"/>
          <a:ext cx="10736179" cy="50219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118454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a:solidFill>
                  <a:srgbClr val="002060"/>
                </a:solidFill>
                <a:latin typeface="Narkisim" panose="020E0502050101010101" pitchFamily="34" charset="-79"/>
                <a:cs typeface="Narkisim" panose="020E0502050101010101" pitchFamily="34" charset="-79"/>
              </a:rPr>
              <a:t>מקרה בוחן - מתחם חנקין ההסתדרות, חולון</a:t>
            </a:r>
          </a:p>
        </p:txBody>
      </p:sp>
      <p:sp>
        <p:nvSpPr>
          <p:cNvPr id="3" name="מציין מיקום תוכן 2"/>
          <p:cNvSpPr>
            <a:spLocks noGrp="1"/>
          </p:cNvSpPr>
          <p:nvPr>
            <p:ph idx="1"/>
          </p:nvPr>
        </p:nvSpPr>
        <p:spPr>
          <a:xfrm>
            <a:off x="5478379" y="1394200"/>
            <a:ext cx="6523121" cy="4351338"/>
          </a:xfrm>
        </p:spPr>
        <p:txBody>
          <a:bodyPr>
            <a:noAutofit/>
          </a:bodyPr>
          <a:lstStyle/>
          <a:p>
            <a:r>
              <a:rPr lang="he-IL" sz="2400" dirty="0"/>
              <a:t>על צוות הליבה להציע הצעה רעיונית להתחדשות במתחם חנקין המבטאת תפיסה תכנונית וחיבור למטרות וערכים תכנוניים: </a:t>
            </a:r>
          </a:p>
          <a:p>
            <a:pPr lvl="1"/>
            <a:r>
              <a:rPr lang="he-IL" dirty="0"/>
              <a:t>ההצעה מסמך של שני עמודים המציג ניתוח קצר על המתחם ושיקולים בתכנון, לצד מסמך גרפי המציג חלופה עקרונית נבחרת להתחדשות המתחם.</a:t>
            </a:r>
          </a:p>
          <a:p>
            <a:pPr lvl="1"/>
            <a:r>
              <a:rPr lang="he-IL" dirty="0"/>
              <a:t>להציג </a:t>
            </a:r>
            <a:r>
              <a:rPr lang="he-IL" dirty="0" err="1"/>
              <a:t>תשריט</a:t>
            </a:r>
            <a:r>
              <a:rPr lang="he-IL" dirty="0"/>
              <a:t> מצב מוצע – פריסת ייעודי קרקע.</a:t>
            </a:r>
          </a:p>
          <a:p>
            <a:pPr lvl="1"/>
            <a:r>
              <a:rPr lang="he-IL" dirty="0"/>
              <a:t>לציין האם וכיצד השפיעו התייחסויות חברתיות וכלכליות על התכנון.</a:t>
            </a:r>
          </a:p>
          <a:p>
            <a:r>
              <a:rPr lang="he-IL" sz="2400" dirty="0"/>
              <a:t>אין צורך לשלב יועצים נוספים/לפנות לעירייה או לתושבים.</a:t>
            </a:r>
          </a:p>
          <a:p>
            <a:r>
              <a:rPr lang="he-IL" sz="2400" dirty="0"/>
              <a:t>צוות הליבה יציג את מקרה הבוחן בריאיון - עד 10 דקות</a:t>
            </a:r>
          </a:p>
          <a:p>
            <a:endParaRPr lang="he-IL" sz="1600" dirty="0"/>
          </a:p>
        </p:txBody>
      </p:sp>
      <p:pic>
        <p:nvPicPr>
          <p:cNvPr id="5" name="Picture 3">
            <a:extLst>
              <a:ext uri="{FF2B5EF4-FFF2-40B4-BE49-F238E27FC236}">
                <a16:creationId xmlns:a16="http://schemas.microsoft.com/office/drawing/2014/main" id="{DBB23067-C916-47F3-B489-89AA4F06E2B9}"/>
              </a:ext>
            </a:extLst>
          </p:cNvPr>
          <p:cNvPicPr/>
          <p:nvPr/>
        </p:nvPicPr>
        <p:blipFill>
          <a:blip r:embed="rId2"/>
          <a:stretch>
            <a:fillRect/>
          </a:stretch>
        </p:blipFill>
        <p:spPr>
          <a:xfrm>
            <a:off x="396817" y="1394200"/>
            <a:ext cx="2054860" cy="2257425"/>
          </a:xfrm>
          <a:prstGeom prst="rect">
            <a:avLst/>
          </a:prstGeom>
        </p:spPr>
      </p:pic>
      <p:pic>
        <p:nvPicPr>
          <p:cNvPr id="6" name="Picture 1">
            <a:extLst>
              <a:ext uri="{FF2B5EF4-FFF2-40B4-BE49-F238E27FC236}">
                <a16:creationId xmlns:a16="http://schemas.microsoft.com/office/drawing/2014/main" id="{2C8E7E1E-3C62-4562-BD1E-4AAC812F7E72}"/>
              </a:ext>
            </a:extLst>
          </p:cNvPr>
          <p:cNvPicPr/>
          <p:nvPr/>
        </p:nvPicPr>
        <p:blipFill>
          <a:blip r:embed="rId3"/>
          <a:stretch>
            <a:fillRect/>
          </a:stretch>
        </p:blipFill>
        <p:spPr>
          <a:xfrm>
            <a:off x="2583935" y="1403725"/>
            <a:ext cx="2958465" cy="2247900"/>
          </a:xfrm>
          <a:prstGeom prst="rect">
            <a:avLst/>
          </a:prstGeom>
        </p:spPr>
      </p:pic>
      <p:sp>
        <p:nvSpPr>
          <p:cNvPr id="7" name="מלבן 6">
            <a:extLst>
              <a:ext uri="{FF2B5EF4-FFF2-40B4-BE49-F238E27FC236}">
                <a16:creationId xmlns:a16="http://schemas.microsoft.com/office/drawing/2014/main" id="{18CF4720-E937-4ED2-B1EA-85D19372DE09}"/>
              </a:ext>
            </a:extLst>
          </p:cNvPr>
          <p:cNvSpPr/>
          <p:nvPr/>
        </p:nvSpPr>
        <p:spPr>
          <a:xfrm>
            <a:off x="396817" y="3767454"/>
            <a:ext cx="5145583" cy="18121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he-IL" sz="1600" dirty="0"/>
              <a:t>שטח התכנית: 14.4 דונם</a:t>
            </a:r>
            <a:endParaRPr lang="en-US" sz="1600" dirty="0"/>
          </a:p>
          <a:p>
            <a:pPr lvl="0"/>
            <a:r>
              <a:rPr lang="he-IL" sz="1600" dirty="0"/>
              <a:t>מיקום: הרחובות חנקין , ההסתדרות, ברקאי מיכאל</a:t>
            </a:r>
            <a:endParaRPr lang="en-US" sz="1600" dirty="0"/>
          </a:p>
          <a:p>
            <a:r>
              <a:rPr lang="he-IL" sz="1600" dirty="0"/>
              <a:t>מצב קיים/מאושר: 215 יח"ד ב-13 מבני מגורים הסובבים </a:t>
            </a:r>
            <a:r>
              <a:rPr lang="he-IL" sz="1600" dirty="0" err="1"/>
              <a:t>שב"צ</a:t>
            </a:r>
            <a:r>
              <a:rPr lang="he-IL" sz="1600" dirty="0"/>
              <a:t> במרכז ושטח מסחרי לכיוון ההסתדרות</a:t>
            </a:r>
            <a:br>
              <a:rPr lang="he-IL" sz="1600" dirty="0"/>
            </a:br>
            <a:r>
              <a:rPr lang="he-IL" sz="1600" dirty="0"/>
              <a:t>נכסי עירייה: קמפוס חנקין (בשטח </a:t>
            </a:r>
            <a:r>
              <a:rPr lang="he-IL" sz="1600" dirty="0" err="1"/>
              <a:t>השב"צ</a:t>
            </a:r>
            <a:r>
              <a:rPr lang="he-IL" sz="1600" dirty="0"/>
              <a:t>).</a:t>
            </a:r>
          </a:p>
        </p:txBody>
      </p:sp>
    </p:spTree>
    <p:extLst>
      <p:ext uri="{BB962C8B-B14F-4D97-AF65-F5344CB8AC3E}">
        <p14:creationId xmlns:p14="http://schemas.microsoft.com/office/powerpoint/2010/main" val="10879382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3"/>
          <p:cNvSpPr>
            <a:spLocks noGrp="1"/>
          </p:cNvSpPr>
          <p:nvPr>
            <p:ph type="title"/>
          </p:nvPr>
        </p:nvSpPr>
        <p:spPr/>
        <p:txBody>
          <a:bodyPr/>
          <a:lstStyle/>
          <a:p>
            <a:pPr algn="ctr"/>
            <a:r>
              <a:rPr lang="he-IL" dirty="0"/>
              <a:t>טבלת מועדים</a:t>
            </a:r>
          </a:p>
        </p:txBody>
      </p:sp>
      <p:graphicFrame>
        <p:nvGraphicFramePr>
          <p:cNvPr id="2" name="מציין מיקום תוכן 1"/>
          <p:cNvGraphicFramePr>
            <a:graphicFrameLocks noGrp="1"/>
          </p:cNvGraphicFramePr>
          <p:nvPr>
            <p:ph idx="1"/>
            <p:extLst/>
          </p:nvPr>
        </p:nvGraphicFramePr>
        <p:xfrm>
          <a:off x="833718" y="1551003"/>
          <a:ext cx="10520082" cy="3407909"/>
        </p:xfrm>
        <a:graphic>
          <a:graphicData uri="http://schemas.openxmlformats.org/drawingml/2006/table">
            <a:tbl>
              <a:tblPr rtl="1" firstRow="1" bandRow="1">
                <a:tableStyleId>{5C22544A-7EE6-4342-B048-85BDC9FD1C3A}</a:tableStyleId>
              </a:tblPr>
              <a:tblGrid>
                <a:gridCol w="5260041">
                  <a:extLst>
                    <a:ext uri="{9D8B030D-6E8A-4147-A177-3AD203B41FA5}">
                      <a16:colId xmlns:a16="http://schemas.microsoft.com/office/drawing/2014/main" val="20000"/>
                    </a:ext>
                  </a:extLst>
                </a:gridCol>
                <a:gridCol w="5260041">
                  <a:extLst>
                    <a:ext uri="{9D8B030D-6E8A-4147-A177-3AD203B41FA5}">
                      <a16:colId xmlns:a16="http://schemas.microsoft.com/office/drawing/2014/main" val="20001"/>
                    </a:ext>
                  </a:extLst>
                </a:gridCol>
              </a:tblGrid>
              <a:tr h="755448">
                <a:tc>
                  <a:txBody>
                    <a:bodyPr/>
                    <a:lstStyle/>
                    <a:p>
                      <a:pPr algn="ctr" rtl="1">
                        <a:lnSpc>
                          <a:spcPct val="150000"/>
                        </a:lnSpc>
                        <a:spcBef>
                          <a:spcPts val="600"/>
                        </a:spcBef>
                        <a:spcAft>
                          <a:spcPts val="600"/>
                        </a:spcAft>
                      </a:pPr>
                      <a:r>
                        <a:rPr lang="he-IL" sz="2600" b="1" dirty="0">
                          <a:solidFill>
                            <a:schemeClr val="tx1"/>
                          </a:solidFill>
                          <a:effectLst/>
                          <a:latin typeface="+mj-lt"/>
                          <a:ea typeface="Calibri"/>
                          <a:cs typeface="David"/>
                        </a:rPr>
                        <a:t>פעילות</a:t>
                      </a:r>
                      <a:endParaRPr lang="en-US" sz="2600" dirty="0">
                        <a:solidFill>
                          <a:schemeClr val="tx1"/>
                        </a:solidFill>
                        <a:effectLst/>
                        <a:latin typeface="+mj-lt"/>
                        <a:ea typeface="Calibri"/>
                        <a:cs typeface="Arial"/>
                      </a:endParaRPr>
                    </a:p>
                  </a:txBody>
                  <a:tcPr marL="68580" marR="68580" marT="0" marB="0" anchor="ctr"/>
                </a:tc>
                <a:tc>
                  <a:txBody>
                    <a:bodyPr/>
                    <a:lstStyle/>
                    <a:p>
                      <a:pPr algn="ctr" rtl="1">
                        <a:lnSpc>
                          <a:spcPct val="150000"/>
                        </a:lnSpc>
                        <a:spcBef>
                          <a:spcPts val="600"/>
                        </a:spcBef>
                        <a:spcAft>
                          <a:spcPts val="600"/>
                        </a:spcAft>
                      </a:pPr>
                      <a:r>
                        <a:rPr lang="he-IL" sz="2600" b="1" dirty="0">
                          <a:solidFill>
                            <a:schemeClr val="tx1"/>
                          </a:solidFill>
                          <a:effectLst/>
                          <a:latin typeface="+mj-lt"/>
                          <a:ea typeface="Calibri"/>
                          <a:cs typeface="David"/>
                        </a:rPr>
                        <a:t>מועד</a:t>
                      </a:r>
                      <a:endParaRPr lang="en-US" sz="2600" dirty="0">
                        <a:solidFill>
                          <a:schemeClr val="tx1"/>
                        </a:solidFill>
                        <a:effectLst/>
                        <a:latin typeface="+mj-lt"/>
                        <a:ea typeface="Calibri"/>
                        <a:cs typeface="Arial"/>
                      </a:endParaRPr>
                    </a:p>
                  </a:txBody>
                  <a:tcPr marL="68580" marR="68580" marT="0" marB="0" anchor="ctr"/>
                </a:tc>
                <a:extLst>
                  <a:ext uri="{0D108BD9-81ED-4DB2-BD59-A6C34878D82A}">
                    <a16:rowId xmlns:a16="http://schemas.microsoft.com/office/drawing/2014/main" val="10000"/>
                  </a:ext>
                </a:extLst>
              </a:tr>
              <a:tr h="679903">
                <a:tc>
                  <a:txBody>
                    <a:bodyPr/>
                    <a:lstStyle/>
                    <a:p>
                      <a:pPr algn="r" rtl="1">
                        <a:lnSpc>
                          <a:spcPct val="150000"/>
                        </a:lnSpc>
                        <a:spcBef>
                          <a:spcPts val="600"/>
                        </a:spcBef>
                        <a:spcAft>
                          <a:spcPts val="600"/>
                        </a:spcAft>
                      </a:pPr>
                      <a:r>
                        <a:rPr lang="he-IL" sz="1800" dirty="0">
                          <a:effectLst/>
                          <a:latin typeface="Calibri"/>
                          <a:ea typeface="Calibri"/>
                          <a:cs typeface="David"/>
                        </a:rPr>
                        <a:t>כנס מציעים</a:t>
                      </a:r>
                      <a:endParaRPr lang="en-US" sz="1600" dirty="0">
                        <a:effectLst/>
                        <a:latin typeface="Calibri"/>
                        <a:ea typeface="Calibri"/>
                        <a:cs typeface="Arial"/>
                      </a:endParaRPr>
                    </a:p>
                  </a:txBody>
                  <a:tcPr marL="68580" marR="68580" marT="0" marB="0" anchor="ctr"/>
                </a:tc>
                <a:tc>
                  <a:txBody>
                    <a:bodyPr/>
                    <a:lstStyle/>
                    <a:p>
                      <a:pPr algn="r" rtl="1">
                        <a:lnSpc>
                          <a:spcPct val="150000"/>
                        </a:lnSpc>
                        <a:spcBef>
                          <a:spcPts val="600"/>
                        </a:spcBef>
                        <a:spcAft>
                          <a:spcPts val="600"/>
                        </a:spcAft>
                      </a:pPr>
                      <a:r>
                        <a:rPr lang="he-IL" sz="1800" dirty="0">
                          <a:effectLst/>
                          <a:latin typeface="Calibri"/>
                          <a:ea typeface="Calibri"/>
                          <a:cs typeface="David"/>
                        </a:rPr>
                        <a:t>09.05.22 בשעה 15:00</a:t>
                      </a:r>
                      <a:endParaRPr lang="en-US" sz="1600" dirty="0">
                        <a:effectLst/>
                        <a:latin typeface="Calibri"/>
                        <a:ea typeface="Calibri"/>
                        <a:cs typeface="Arial"/>
                      </a:endParaRPr>
                    </a:p>
                  </a:txBody>
                  <a:tcPr marL="68580" marR="68580" marT="0" marB="0" anchor="ctr"/>
                </a:tc>
                <a:extLst>
                  <a:ext uri="{0D108BD9-81ED-4DB2-BD59-A6C34878D82A}">
                    <a16:rowId xmlns:a16="http://schemas.microsoft.com/office/drawing/2014/main" val="10001"/>
                  </a:ext>
                </a:extLst>
              </a:tr>
              <a:tr h="612752">
                <a:tc>
                  <a:txBody>
                    <a:bodyPr/>
                    <a:lstStyle/>
                    <a:p>
                      <a:pPr algn="r" rtl="1">
                        <a:lnSpc>
                          <a:spcPct val="150000"/>
                        </a:lnSpc>
                        <a:spcBef>
                          <a:spcPts val="600"/>
                        </a:spcBef>
                        <a:spcAft>
                          <a:spcPts val="600"/>
                        </a:spcAft>
                      </a:pPr>
                      <a:r>
                        <a:rPr lang="he-IL" sz="1800" dirty="0">
                          <a:effectLst/>
                          <a:latin typeface="Calibri"/>
                          <a:ea typeface="Calibri"/>
                          <a:cs typeface="David"/>
                        </a:rPr>
                        <a:t>מועד אחרון להגשת שאלות הבהרה</a:t>
                      </a:r>
                      <a:endParaRPr lang="en-US" sz="1600" dirty="0">
                        <a:effectLst/>
                        <a:latin typeface="Calibri"/>
                        <a:ea typeface="Calibri"/>
                        <a:cs typeface="Arial"/>
                      </a:endParaRPr>
                    </a:p>
                  </a:txBody>
                  <a:tcPr marL="68580" marR="68580" marT="0" marB="0" anchor="ctr"/>
                </a:tc>
                <a:tc>
                  <a:txBody>
                    <a:bodyPr/>
                    <a:lstStyle/>
                    <a:p>
                      <a:pPr algn="r" rtl="1">
                        <a:lnSpc>
                          <a:spcPct val="150000"/>
                        </a:lnSpc>
                        <a:spcBef>
                          <a:spcPts val="600"/>
                        </a:spcBef>
                        <a:spcAft>
                          <a:spcPts val="600"/>
                        </a:spcAft>
                      </a:pPr>
                      <a:r>
                        <a:rPr lang="he-IL" sz="1800" dirty="0">
                          <a:effectLst/>
                          <a:latin typeface="Calibri"/>
                          <a:ea typeface="Calibri"/>
                          <a:cs typeface="David"/>
                        </a:rPr>
                        <a:t>22.05.22 בשעה 16:00</a:t>
                      </a:r>
                      <a:endParaRPr lang="en-US" sz="1600" dirty="0">
                        <a:effectLst/>
                        <a:latin typeface="Calibri"/>
                        <a:ea typeface="Calibri"/>
                        <a:cs typeface="Arial"/>
                      </a:endParaRPr>
                    </a:p>
                  </a:txBody>
                  <a:tcPr marL="68580" marR="68580" marT="0" marB="0" anchor="ctr"/>
                </a:tc>
                <a:extLst>
                  <a:ext uri="{0D108BD9-81ED-4DB2-BD59-A6C34878D82A}">
                    <a16:rowId xmlns:a16="http://schemas.microsoft.com/office/drawing/2014/main" val="10002"/>
                  </a:ext>
                </a:extLst>
              </a:tr>
              <a:tr h="679903">
                <a:tc>
                  <a:txBody>
                    <a:bodyPr/>
                    <a:lstStyle/>
                    <a:p>
                      <a:pPr algn="r" rtl="1">
                        <a:lnSpc>
                          <a:spcPct val="150000"/>
                        </a:lnSpc>
                        <a:spcBef>
                          <a:spcPts val="600"/>
                        </a:spcBef>
                        <a:spcAft>
                          <a:spcPts val="600"/>
                        </a:spcAft>
                      </a:pPr>
                      <a:r>
                        <a:rPr lang="he-IL" sz="1800" dirty="0">
                          <a:effectLst/>
                          <a:latin typeface="Calibri"/>
                          <a:ea typeface="Calibri"/>
                          <a:cs typeface="David"/>
                        </a:rPr>
                        <a:t>המועד האחרון להגשת הצעות</a:t>
                      </a:r>
                      <a:endParaRPr lang="en-US" sz="1600" dirty="0">
                        <a:effectLst/>
                        <a:latin typeface="Calibri"/>
                        <a:ea typeface="Calibri"/>
                        <a:cs typeface="Arial"/>
                      </a:endParaRPr>
                    </a:p>
                  </a:txBody>
                  <a:tcPr marL="68580" marR="68580" marT="0" marB="0" anchor="ctr"/>
                </a:tc>
                <a:tc>
                  <a:txBody>
                    <a:bodyPr/>
                    <a:lstStyle/>
                    <a:p>
                      <a:pPr algn="r" rtl="1">
                        <a:lnSpc>
                          <a:spcPct val="150000"/>
                        </a:lnSpc>
                        <a:spcBef>
                          <a:spcPts val="600"/>
                        </a:spcBef>
                        <a:spcAft>
                          <a:spcPts val="600"/>
                        </a:spcAft>
                      </a:pPr>
                      <a:r>
                        <a:rPr lang="he-IL" sz="1800" dirty="0">
                          <a:effectLst/>
                          <a:latin typeface="Calibri"/>
                          <a:ea typeface="Calibri"/>
                          <a:cs typeface="David"/>
                        </a:rPr>
                        <a:t>12.06.22 בשעה 16:00</a:t>
                      </a:r>
                      <a:endParaRPr lang="en-US" sz="1600" dirty="0">
                        <a:effectLst/>
                        <a:latin typeface="Calibri"/>
                        <a:ea typeface="Calibri"/>
                        <a:cs typeface="Arial"/>
                      </a:endParaRPr>
                    </a:p>
                  </a:txBody>
                  <a:tcPr marL="68580" marR="68580" marT="0" marB="0" anchor="ctr"/>
                </a:tc>
                <a:extLst>
                  <a:ext uri="{0D108BD9-81ED-4DB2-BD59-A6C34878D82A}">
                    <a16:rowId xmlns:a16="http://schemas.microsoft.com/office/drawing/2014/main" val="10003"/>
                  </a:ext>
                </a:extLst>
              </a:tr>
              <a:tr h="679903">
                <a:tc>
                  <a:txBody>
                    <a:bodyPr/>
                    <a:lstStyle/>
                    <a:p>
                      <a:pPr algn="r" rtl="1">
                        <a:lnSpc>
                          <a:spcPct val="150000"/>
                        </a:lnSpc>
                        <a:spcBef>
                          <a:spcPts val="600"/>
                        </a:spcBef>
                        <a:spcAft>
                          <a:spcPts val="600"/>
                        </a:spcAft>
                      </a:pPr>
                      <a:r>
                        <a:rPr lang="he-IL" sz="1800" dirty="0">
                          <a:effectLst/>
                          <a:latin typeface="Calibri"/>
                          <a:ea typeface="Calibri"/>
                          <a:cs typeface="David"/>
                        </a:rPr>
                        <a:t>מועד ראיונות </a:t>
                      </a:r>
                      <a:endParaRPr lang="en-US" sz="1600" dirty="0">
                        <a:effectLst/>
                        <a:latin typeface="Calibri"/>
                        <a:ea typeface="Calibri"/>
                        <a:cs typeface="Arial"/>
                      </a:endParaRPr>
                    </a:p>
                  </a:txBody>
                  <a:tcPr marL="68580" marR="68580" marT="0" marB="0" anchor="ctr"/>
                </a:tc>
                <a:tc>
                  <a:txBody>
                    <a:bodyPr/>
                    <a:lstStyle/>
                    <a:p>
                      <a:pPr algn="r" rtl="1">
                        <a:lnSpc>
                          <a:spcPct val="150000"/>
                        </a:lnSpc>
                        <a:spcBef>
                          <a:spcPts val="600"/>
                        </a:spcBef>
                        <a:spcAft>
                          <a:spcPts val="600"/>
                        </a:spcAft>
                      </a:pPr>
                      <a:r>
                        <a:rPr lang="he-IL" sz="1800" dirty="0">
                          <a:effectLst/>
                          <a:latin typeface="Calibri"/>
                          <a:ea typeface="Calibri"/>
                          <a:cs typeface="David"/>
                        </a:rPr>
                        <a:t>24-28.07.22</a:t>
                      </a:r>
                      <a:endParaRPr lang="en-US" sz="1600" dirty="0">
                        <a:effectLst/>
                        <a:latin typeface="Calibri"/>
                        <a:ea typeface="Calibri"/>
                        <a:cs typeface="Arial"/>
                      </a:endParaRPr>
                    </a:p>
                  </a:txBody>
                  <a:tcPr marL="68580" marR="68580" marT="0" marB="0"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1315454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a:solidFill>
                  <a:srgbClr val="002060"/>
                </a:solidFill>
                <a:latin typeface="Arial" panose="020B0604020202020204" pitchFamily="34" charset="0"/>
                <a:cs typeface="Arial" panose="020B0604020202020204" pitchFamily="34" charset="0"/>
              </a:rPr>
              <a:t>תמורה</a:t>
            </a:r>
          </a:p>
        </p:txBody>
      </p:sp>
      <p:sp>
        <p:nvSpPr>
          <p:cNvPr id="3" name="מציין מיקום תוכן 2"/>
          <p:cNvSpPr>
            <a:spLocks noGrp="1"/>
          </p:cNvSpPr>
          <p:nvPr>
            <p:ph idx="1"/>
          </p:nvPr>
        </p:nvSpPr>
        <p:spPr>
          <a:xfrm>
            <a:off x="546847" y="1230832"/>
            <a:ext cx="11454654" cy="5035057"/>
          </a:xfrm>
        </p:spPr>
        <p:txBody>
          <a:bodyPr>
            <a:noAutofit/>
          </a:bodyPr>
          <a:lstStyle/>
          <a:p>
            <a:pPr marL="447675" indent="-447675">
              <a:lnSpc>
                <a:spcPct val="150000"/>
              </a:lnSpc>
            </a:pPr>
            <a:r>
              <a:rPr lang="he-IL" sz="2200" dirty="0"/>
              <a:t>התמורה עבור כל עבודת תכנון תחושב בהתאם לתעריפים המפורטים בחוברת תכולת עבודה ותעריפים</a:t>
            </a:r>
          </a:p>
          <a:p>
            <a:pPr marL="447675" indent="-447675">
              <a:lnSpc>
                <a:spcPct val="150000"/>
              </a:lnSpc>
            </a:pPr>
            <a:r>
              <a:rPr lang="he-IL" sz="2200" b="1" u="sng" dirty="0"/>
              <a:t>בתוספת 10% ובניכוי ההנחה שניתנה על ידי הספק הזוכה במכרז (מקסימום 20% הנחה).</a:t>
            </a:r>
          </a:p>
          <a:p>
            <a:pPr marL="447675" indent="-447675">
              <a:lnSpc>
                <a:spcPct val="150000"/>
              </a:lnSpc>
            </a:pPr>
            <a:r>
              <a:rPr lang="he-IL" sz="2200" dirty="0"/>
              <a:t>מנגנון להוספת יועצים או מטלות ועדכון שכר התכנון בהתאם.</a:t>
            </a:r>
          </a:p>
          <a:p>
            <a:pPr marL="447675" indent="-447675">
              <a:lnSpc>
                <a:spcPct val="150000"/>
              </a:lnSpc>
            </a:pPr>
            <a:r>
              <a:rPr lang="he-IL" sz="2200" dirty="0"/>
              <a:t>מנגנון לעדכון פרמטרים של התכנית: פעם ראשונה לאחר שלב אישור חלופה מועדפת ופעם שניה לאחר החלטה להפקדה בוועדה המחוזית (שכר התכנון יעודכן אך ורק לשלבים הבאים ולא לשלבים שבוצעו)</a:t>
            </a:r>
          </a:p>
          <a:p>
            <a:pPr marL="447675" indent="-447675">
              <a:lnSpc>
                <a:spcPct val="150000"/>
              </a:lnSpc>
            </a:pPr>
            <a:r>
              <a:rPr lang="he-IL" sz="2200" dirty="0"/>
              <a:t>אפשרות לשנות את סוג עבודת התכנון במהלך ביצועה</a:t>
            </a:r>
          </a:p>
          <a:p>
            <a:pPr marL="447675" indent="-447675">
              <a:lnSpc>
                <a:spcPct val="150000"/>
              </a:lnSpc>
            </a:pPr>
            <a:r>
              <a:rPr lang="he-IL" sz="2200" dirty="0"/>
              <a:t>התמורה היא לפי תעריף לחברת התכנון – הרשות לא מתערבת בחלוקת הכסף בתוך חברת התכנון</a:t>
            </a:r>
          </a:p>
          <a:p>
            <a:pPr marL="447675" indent="-447675">
              <a:lnSpc>
                <a:spcPct val="150000"/>
              </a:lnSpc>
            </a:pPr>
            <a:endParaRPr lang="he-IL" sz="2200" dirty="0"/>
          </a:p>
        </p:txBody>
      </p:sp>
    </p:spTree>
    <p:extLst>
      <p:ext uri="{BB962C8B-B14F-4D97-AF65-F5344CB8AC3E}">
        <p14:creationId xmlns:p14="http://schemas.microsoft.com/office/powerpoint/2010/main" val="13151543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a:solidFill>
                  <a:srgbClr val="002060"/>
                </a:solidFill>
                <a:latin typeface="Arial" panose="020B0604020202020204" pitchFamily="34" charset="0"/>
                <a:cs typeface="Arial" panose="020B0604020202020204" pitchFamily="34" charset="0"/>
              </a:rPr>
              <a:t>אבני דרך לתשלום</a:t>
            </a:r>
          </a:p>
        </p:txBody>
      </p:sp>
      <p:graphicFrame>
        <p:nvGraphicFramePr>
          <p:cNvPr id="4" name="מציין מיקום תוכן 3"/>
          <p:cNvGraphicFramePr>
            <a:graphicFrameLocks noGrp="1"/>
          </p:cNvGraphicFramePr>
          <p:nvPr>
            <p:ph idx="1"/>
            <p:extLst>
              <p:ext uri="{D42A27DB-BD31-4B8C-83A1-F6EECF244321}">
                <p14:modId xmlns:p14="http://schemas.microsoft.com/office/powerpoint/2010/main" val="950300525"/>
              </p:ext>
            </p:extLst>
          </p:nvPr>
        </p:nvGraphicFramePr>
        <p:xfrm>
          <a:off x="820034" y="1230832"/>
          <a:ext cx="11283733" cy="5468249"/>
        </p:xfrm>
        <a:graphic>
          <a:graphicData uri="http://schemas.openxmlformats.org/drawingml/2006/table">
            <a:tbl>
              <a:tblPr rtl="1" firstRow="1" firstCol="1" bandRow="1">
                <a:tableStyleId>{5C22544A-7EE6-4342-B048-85BDC9FD1C3A}</a:tableStyleId>
              </a:tblPr>
              <a:tblGrid>
                <a:gridCol w="800364">
                  <a:extLst>
                    <a:ext uri="{9D8B030D-6E8A-4147-A177-3AD203B41FA5}">
                      <a16:colId xmlns:a16="http://schemas.microsoft.com/office/drawing/2014/main" val="20000"/>
                    </a:ext>
                  </a:extLst>
                </a:gridCol>
                <a:gridCol w="5190794">
                  <a:extLst>
                    <a:ext uri="{9D8B030D-6E8A-4147-A177-3AD203B41FA5}">
                      <a16:colId xmlns:a16="http://schemas.microsoft.com/office/drawing/2014/main" val="20001"/>
                    </a:ext>
                  </a:extLst>
                </a:gridCol>
                <a:gridCol w="1600726">
                  <a:extLst>
                    <a:ext uri="{9D8B030D-6E8A-4147-A177-3AD203B41FA5}">
                      <a16:colId xmlns:a16="http://schemas.microsoft.com/office/drawing/2014/main" val="20002"/>
                    </a:ext>
                  </a:extLst>
                </a:gridCol>
                <a:gridCol w="1693254">
                  <a:extLst>
                    <a:ext uri="{9D8B030D-6E8A-4147-A177-3AD203B41FA5}">
                      <a16:colId xmlns:a16="http://schemas.microsoft.com/office/drawing/2014/main" val="20003"/>
                    </a:ext>
                  </a:extLst>
                </a:gridCol>
                <a:gridCol w="1998595">
                  <a:extLst>
                    <a:ext uri="{9D8B030D-6E8A-4147-A177-3AD203B41FA5}">
                      <a16:colId xmlns:a16="http://schemas.microsoft.com/office/drawing/2014/main" val="20004"/>
                    </a:ext>
                  </a:extLst>
                </a:gridCol>
              </a:tblGrid>
              <a:tr h="223809">
                <a:tc rowSpan="2">
                  <a:txBody>
                    <a:bodyPr/>
                    <a:lstStyle/>
                    <a:p>
                      <a:pPr algn="r" rtl="1">
                        <a:lnSpc>
                          <a:spcPct val="115000"/>
                        </a:lnSpc>
                        <a:spcAft>
                          <a:spcPts val="0"/>
                        </a:spcAft>
                        <a:tabLst>
                          <a:tab pos="4229100" algn="l"/>
                        </a:tabLst>
                      </a:pPr>
                      <a:r>
                        <a:rPr lang="he-IL" sz="2000" dirty="0">
                          <a:effectLst/>
                        </a:rPr>
                        <a:t>מספר</a:t>
                      </a:r>
                      <a:endParaRPr lang="en-US" sz="2000" dirty="0">
                        <a:effectLst/>
                        <a:latin typeface="Calibri"/>
                        <a:ea typeface="Calibri"/>
                        <a:cs typeface="Arial"/>
                      </a:endParaRPr>
                    </a:p>
                  </a:txBody>
                  <a:tcPr marL="68580" marR="68580" marT="0" marB="0"/>
                </a:tc>
                <a:tc rowSpan="2">
                  <a:txBody>
                    <a:bodyPr/>
                    <a:lstStyle/>
                    <a:p>
                      <a:pPr algn="r" rtl="1">
                        <a:lnSpc>
                          <a:spcPct val="115000"/>
                        </a:lnSpc>
                        <a:spcAft>
                          <a:spcPts val="0"/>
                        </a:spcAft>
                        <a:tabLst>
                          <a:tab pos="4229100" algn="l"/>
                        </a:tabLst>
                      </a:pPr>
                      <a:r>
                        <a:rPr lang="he-IL" sz="2000" dirty="0">
                          <a:effectLst/>
                        </a:rPr>
                        <a:t>אבן דרך לתשלום</a:t>
                      </a:r>
                      <a:endParaRPr lang="en-US" sz="2000" dirty="0">
                        <a:effectLst/>
                        <a:latin typeface="Calibri"/>
                        <a:ea typeface="Calibri"/>
                        <a:cs typeface="Arial"/>
                      </a:endParaRPr>
                    </a:p>
                  </a:txBody>
                  <a:tcPr marL="68580" marR="68580" marT="0" marB="0"/>
                </a:tc>
                <a:tc gridSpan="3">
                  <a:txBody>
                    <a:bodyPr/>
                    <a:lstStyle/>
                    <a:p>
                      <a:pPr algn="ctr" rtl="1">
                        <a:lnSpc>
                          <a:spcPct val="115000"/>
                        </a:lnSpc>
                        <a:spcAft>
                          <a:spcPts val="0"/>
                        </a:spcAft>
                        <a:tabLst>
                          <a:tab pos="4229100" algn="l"/>
                        </a:tabLst>
                      </a:pPr>
                      <a:r>
                        <a:rPr lang="he-IL" sz="2000" dirty="0">
                          <a:effectLst/>
                        </a:rPr>
                        <a:t>מועדי תשלום </a:t>
                      </a:r>
                      <a:endParaRPr lang="en-US" sz="2000" dirty="0">
                        <a:effectLst/>
                        <a:latin typeface="Calibri"/>
                        <a:ea typeface="Calibri"/>
                        <a:cs typeface="Arial"/>
                      </a:endParaRPr>
                    </a:p>
                  </a:txBody>
                  <a:tcPr marL="68580" marR="68580" marT="0" marB="0"/>
                </a:tc>
                <a:tc hMerge="1">
                  <a:txBody>
                    <a:bodyPr/>
                    <a:lstStyle/>
                    <a:p>
                      <a:pPr rtl="1"/>
                      <a:endParaRPr lang="he-IL"/>
                    </a:p>
                  </a:txBody>
                  <a:tcPr/>
                </a:tc>
                <a:tc hMerge="1">
                  <a:txBody>
                    <a:bodyPr/>
                    <a:lstStyle/>
                    <a:p>
                      <a:pPr rtl="1"/>
                      <a:endParaRPr lang="he-IL"/>
                    </a:p>
                  </a:txBody>
                  <a:tcPr/>
                </a:tc>
                <a:extLst>
                  <a:ext uri="{0D108BD9-81ED-4DB2-BD59-A6C34878D82A}">
                    <a16:rowId xmlns:a16="http://schemas.microsoft.com/office/drawing/2014/main" val="10000"/>
                  </a:ext>
                </a:extLst>
              </a:tr>
              <a:tr h="223809">
                <a:tc vMerge="1">
                  <a:txBody>
                    <a:bodyPr/>
                    <a:lstStyle/>
                    <a:p>
                      <a:pPr rtl="1"/>
                      <a:endParaRPr lang="he-IL"/>
                    </a:p>
                  </a:txBody>
                  <a:tcPr/>
                </a:tc>
                <a:tc vMerge="1">
                  <a:txBody>
                    <a:bodyPr/>
                    <a:lstStyle/>
                    <a:p>
                      <a:pPr rtl="1"/>
                      <a:endParaRPr lang="he-IL"/>
                    </a:p>
                  </a:txBody>
                  <a:tcPr/>
                </a:tc>
                <a:tc>
                  <a:txBody>
                    <a:bodyPr/>
                    <a:lstStyle/>
                    <a:p>
                      <a:pPr algn="ctr" rtl="1">
                        <a:lnSpc>
                          <a:spcPct val="115000"/>
                        </a:lnSpc>
                        <a:spcAft>
                          <a:spcPts val="0"/>
                        </a:spcAft>
                        <a:tabLst>
                          <a:tab pos="4229100" algn="l"/>
                        </a:tabLst>
                      </a:pPr>
                      <a:r>
                        <a:rPr lang="he-IL" sz="2000" dirty="0">
                          <a:effectLst/>
                        </a:rPr>
                        <a:t>סקר (40%)</a:t>
                      </a:r>
                      <a:endParaRPr lang="en-US" sz="2000" dirty="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dirty="0">
                          <a:effectLst/>
                        </a:rPr>
                        <a:t>מדיניות (70%)</a:t>
                      </a:r>
                      <a:endParaRPr lang="en-US" sz="2000" dirty="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dirty="0">
                          <a:effectLst/>
                        </a:rPr>
                        <a:t>מתאר / מפורטת </a:t>
                      </a:r>
                      <a:endParaRPr lang="en-US" sz="2000" dirty="0">
                        <a:effectLst/>
                        <a:latin typeface="Calibri"/>
                        <a:ea typeface="Calibri"/>
                        <a:cs typeface="Arial"/>
                      </a:endParaRPr>
                    </a:p>
                  </a:txBody>
                  <a:tcPr marL="68580" marR="68580" marT="0" marB="0"/>
                </a:tc>
                <a:extLst>
                  <a:ext uri="{0D108BD9-81ED-4DB2-BD59-A6C34878D82A}">
                    <a16:rowId xmlns:a16="http://schemas.microsoft.com/office/drawing/2014/main" val="10001"/>
                  </a:ext>
                </a:extLst>
              </a:tr>
              <a:tr h="902384">
                <a:tc>
                  <a:txBody>
                    <a:bodyPr/>
                    <a:lstStyle/>
                    <a:p>
                      <a:pPr algn="r" rtl="1">
                        <a:lnSpc>
                          <a:spcPct val="115000"/>
                        </a:lnSpc>
                        <a:spcAft>
                          <a:spcPts val="0"/>
                        </a:spcAft>
                        <a:tabLst>
                          <a:tab pos="4229100" algn="l"/>
                        </a:tabLst>
                      </a:pPr>
                      <a:r>
                        <a:rPr lang="he-IL" sz="2000" dirty="0">
                          <a:effectLst/>
                        </a:rPr>
                        <a:t>1</a:t>
                      </a:r>
                      <a:endParaRPr lang="en-US" sz="2000" dirty="0">
                        <a:effectLst/>
                        <a:latin typeface="Calibri"/>
                        <a:ea typeface="Calibri"/>
                        <a:cs typeface="Arial"/>
                      </a:endParaRPr>
                    </a:p>
                  </a:txBody>
                  <a:tcPr marL="68580" marR="68580" marT="0" marB="0"/>
                </a:tc>
                <a:tc>
                  <a:txBody>
                    <a:bodyPr/>
                    <a:lstStyle/>
                    <a:p>
                      <a:pPr algn="r" rtl="1">
                        <a:lnSpc>
                          <a:spcPct val="150000"/>
                        </a:lnSpc>
                        <a:spcAft>
                          <a:spcPts val="0"/>
                        </a:spcAft>
                        <a:tabLst>
                          <a:tab pos="4229100" algn="l"/>
                        </a:tabLst>
                      </a:pPr>
                      <a:r>
                        <a:rPr lang="he-IL" sz="2000" dirty="0">
                          <a:effectLst/>
                        </a:rPr>
                        <a:t>אישור הרשות הממשלתית עבור:</a:t>
                      </a:r>
                      <a:endParaRPr lang="en-US" sz="2000" dirty="0">
                        <a:effectLst/>
                      </a:endParaRPr>
                    </a:p>
                    <a:p>
                      <a:pPr algn="r" rtl="1">
                        <a:lnSpc>
                          <a:spcPct val="150000"/>
                        </a:lnSpc>
                        <a:spcAft>
                          <a:spcPts val="0"/>
                        </a:spcAft>
                        <a:tabLst>
                          <a:tab pos="4229100" algn="l"/>
                        </a:tabLst>
                      </a:pPr>
                      <a:r>
                        <a:rPr lang="he-IL" sz="2000" dirty="0">
                          <a:effectLst/>
                        </a:rPr>
                        <a:t>דוח מצב קיים, מסמך חזון מטרות ויעדים</a:t>
                      </a:r>
                      <a:endParaRPr lang="en-US" sz="2000" dirty="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dirty="0">
                          <a:effectLst/>
                        </a:rPr>
                        <a:t>20%</a:t>
                      </a:r>
                      <a:endParaRPr lang="en-US" sz="2000" dirty="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dirty="0">
                          <a:effectLst/>
                        </a:rPr>
                        <a:t>15%</a:t>
                      </a:r>
                      <a:endParaRPr lang="en-US" sz="2000" dirty="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dirty="0">
                          <a:effectLst/>
                        </a:rPr>
                        <a:t>15%</a:t>
                      </a:r>
                      <a:endParaRPr lang="en-US" sz="2000" dirty="0">
                        <a:effectLst/>
                        <a:latin typeface="Calibri"/>
                        <a:ea typeface="Calibri"/>
                        <a:cs typeface="Arial"/>
                      </a:endParaRPr>
                    </a:p>
                  </a:txBody>
                  <a:tcPr marL="68580" marR="68580" marT="0" marB="0"/>
                </a:tc>
                <a:extLst>
                  <a:ext uri="{0D108BD9-81ED-4DB2-BD59-A6C34878D82A}">
                    <a16:rowId xmlns:a16="http://schemas.microsoft.com/office/drawing/2014/main" val="10002"/>
                  </a:ext>
                </a:extLst>
              </a:tr>
              <a:tr h="590395">
                <a:tc>
                  <a:txBody>
                    <a:bodyPr/>
                    <a:lstStyle/>
                    <a:p>
                      <a:pPr algn="r" rtl="1">
                        <a:lnSpc>
                          <a:spcPct val="115000"/>
                        </a:lnSpc>
                        <a:spcAft>
                          <a:spcPts val="0"/>
                        </a:spcAft>
                        <a:tabLst>
                          <a:tab pos="4229100" algn="l"/>
                        </a:tabLst>
                      </a:pPr>
                      <a:r>
                        <a:rPr lang="he-IL" sz="2000" dirty="0">
                          <a:effectLst/>
                        </a:rPr>
                        <a:t>2</a:t>
                      </a:r>
                      <a:endParaRPr lang="en-US" sz="2000" dirty="0">
                        <a:effectLst/>
                        <a:latin typeface="Calibri"/>
                        <a:ea typeface="Calibri"/>
                        <a:cs typeface="Arial"/>
                      </a:endParaRPr>
                    </a:p>
                  </a:txBody>
                  <a:tcPr marL="68580" marR="68580" marT="0" marB="0"/>
                </a:tc>
                <a:tc>
                  <a:txBody>
                    <a:bodyPr/>
                    <a:lstStyle/>
                    <a:p>
                      <a:pPr algn="r" rtl="1">
                        <a:lnSpc>
                          <a:spcPct val="150000"/>
                        </a:lnSpc>
                        <a:spcAft>
                          <a:spcPts val="0"/>
                        </a:spcAft>
                        <a:tabLst>
                          <a:tab pos="4229100" algn="l"/>
                        </a:tabLst>
                      </a:pPr>
                      <a:r>
                        <a:rPr lang="he-IL" sz="2000" dirty="0">
                          <a:effectLst/>
                        </a:rPr>
                        <a:t>אישור הרשות הממשלתית עבור:</a:t>
                      </a:r>
                      <a:endParaRPr lang="en-US" sz="2000" dirty="0">
                        <a:effectLst/>
                      </a:endParaRPr>
                    </a:p>
                    <a:p>
                      <a:pPr algn="r" rtl="1">
                        <a:lnSpc>
                          <a:spcPct val="150000"/>
                        </a:lnSpc>
                        <a:spcAft>
                          <a:spcPts val="0"/>
                        </a:spcAft>
                        <a:tabLst>
                          <a:tab pos="4229100" algn="l"/>
                        </a:tabLst>
                      </a:pPr>
                      <a:r>
                        <a:rPr lang="he-IL" sz="2000" dirty="0">
                          <a:effectLst/>
                        </a:rPr>
                        <a:t>בחירת חלופה מועדפת</a:t>
                      </a:r>
                      <a:endParaRPr lang="en-US" sz="2000" dirty="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a:effectLst/>
                        </a:rPr>
                        <a:t>40%</a:t>
                      </a:r>
                      <a:endParaRPr lang="en-US" sz="200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dirty="0">
                          <a:effectLst/>
                        </a:rPr>
                        <a:t>20%</a:t>
                      </a:r>
                      <a:endParaRPr lang="en-US" sz="2000" dirty="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dirty="0">
                          <a:effectLst/>
                        </a:rPr>
                        <a:t>10%</a:t>
                      </a:r>
                      <a:endParaRPr lang="en-US" sz="2000" dirty="0">
                        <a:effectLst/>
                        <a:latin typeface="Calibri"/>
                        <a:ea typeface="Calibri"/>
                        <a:cs typeface="Arial"/>
                      </a:endParaRPr>
                    </a:p>
                  </a:txBody>
                  <a:tcPr marL="68580" marR="68580" marT="0" marB="0"/>
                </a:tc>
                <a:extLst>
                  <a:ext uri="{0D108BD9-81ED-4DB2-BD59-A6C34878D82A}">
                    <a16:rowId xmlns:a16="http://schemas.microsoft.com/office/drawing/2014/main" val="10003"/>
                  </a:ext>
                </a:extLst>
              </a:tr>
              <a:tr h="902384">
                <a:tc>
                  <a:txBody>
                    <a:bodyPr/>
                    <a:lstStyle/>
                    <a:p>
                      <a:pPr algn="r" rtl="1">
                        <a:lnSpc>
                          <a:spcPct val="115000"/>
                        </a:lnSpc>
                        <a:spcAft>
                          <a:spcPts val="0"/>
                        </a:spcAft>
                        <a:tabLst>
                          <a:tab pos="4229100" algn="l"/>
                        </a:tabLst>
                      </a:pPr>
                      <a:r>
                        <a:rPr lang="he-IL" sz="2000" dirty="0">
                          <a:effectLst/>
                        </a:rPr>
                        <a:t>3</a:t>
                      </a:r>
                      <a:endParaRPr lang="en-US" sz="2000" dirty="0">
                        <a:effectLst/>
                        <a:latin typeface="Calibri"/>
                        <a:ea typeface="Calibri"/>
                        <a:cs typeface="Arial"/>
                      </a:endParaRPr>
                    </a:p>
                  </a:txBody>
                  <a:tcPr marL="68580" marR="68580" marT="0" marB="0"/>
                </a:tc>
                <a:tc>
                  <a:txBody>
                    <a:bodyPr/>
                    <a:lstStyle/>
                    <a:p>
                      <a:pPr algn="r" rtl="1">
                        <a:lnSpc>
                          <a:spcPct val="150000"/>
                        </a:lnSpc>
                        <a:spcAft>
                          <a:spcPts val="0"/>
                        </a:spcAft>
                        <a:tabLst>
                          <a:tab pos="4229100" algn="l"/>
                        </a:tabLst>
                      </a:pPr>
                      <a:r>
                        <a:rPr lang="he-IL" sz="2000" dirty="0">
                          <a:effectLst/>
                        </a:rPr>
                        <a:t>אישור הרשות הממשלתית עבור:</a:t>
                      </a:r>
                      <a:endParaRPr lang="en-US" sz="2000" dirty="0">
                        <a:effectLst/>
                      </a:endParaRPr>
                    </a:p>
                    <a:p>
                      <a:pPr algn="r" rtl="1">
                        <a:lnSpc>
                          <a:spcPct val="150000"/>
                        </a:lnSpc>
                        <a:spcAft>
                          <a:spcPts val="0"/>
                        </a:spcAft>
                        <a:tabLst>
                          <a:tab pos="4229100" algn="l"/>
                        </a:tabLst>
                      </a:pPr>
                      <a:r>
                        <a:rPr lang="he-IL" sz="2000" dirty="0">
                          <a:effectLst/>
                        </a:rPr>
                        <a:t>הגשת סט מסמכי תכנית לוועדה המקומית</a:t>
                      </a:r>
                      <a:endParaRPr lang="en-US" sz="2000" dirty="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a:effectLst/>
                        </a:rPr>
                        <a:t>40%</a:t>
                      </a:r>
                      <a:endParaRPr lang="en-US" sz="200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dirty="0">
                          <a:effectLst/>
                        </a:rPr>
                        <a:t>30%</a:t>
                      </a:r>
                      <a:endParaRPr lang="en-US" sz="2000" dirty="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dirty="0">
                          <a:effectLst/>
                        </a:rPr>
                        <a:t>15%</a:t>
                      </a:r>
                      <a:endParaRPr lang="en-US" sz="2000" dirty="0">
                        <a:effectLst/>
                        <a:latin typeface="Calibri"/>
                        <a:ea typeface="Calibri"/>
                        <a:cs typeface="Arial"/>
                      </a:endParaRPr>
                    </a:p>
                  </a:txBody>
                  <a:tcPr marL="68580" marR="68580" marT="0" marB="0"/>
                </a:tc>
                <a:extLst>
                  <a:ext uri="{0D108BD9-81ED-4DB2-BD59-A6C34878D82A}">
                    <a16:rowId xmlns:a16="http://schemas.microsoft.com/office/drawing/2014/main" val="10004"/>
                  </a:ext>
                </a:extLst>
              </a:tr>
              <a:tr h="278407">
                <a:tc>
                  <a:txBody>
                    <a:bodyPr/>
                    <a:lstStyle/>
                    <a:p>
                      <a:pPr algn="r" rtl="1">
                        <a:lnSpc>
                          <a:spcPct val="115000"/>
                        </a:lnSpc>
                        <a:spcAft>
                          <a:spcPts val="0"/>
                        </a:spcAft>
                        <a:tabLst>
                          <a:tab pos="4229100" algn="l"/>
                        </a:tabLst>
                      </a:pPr>
                      <a:r>
                        <a:rPr lang="he-IL" sz="2000" dirty="0">
                          <a:effectLst/>
                        </a:rPr>
                        <a:t>4</a:t>
                      </a:r>
                      <a:endParaRPr lang="en-US" sz="2000" dirty="0">
                        <a:effectLst/>
                        <a:latin typeface="Calibri"/>
                        <a:ea typeface="Calibri"/>
                        <a:cs typeface="Arial"/>
                      </a:endParaRPr>
                    </a:p>
                  </a:txBody>
                  <a:tcPr marL="68580" marR="68580" marT="0" marB="0"/>
                </a:tc>
                <a:tc>
                  <a:txBody>
                    <a:bodyPr/>
                    <a:lstStyle/>
                    <a:p>
                      <a:pPr algn="r" rtl="1">
                        <a:lnSpc>
                          <a:spcPct val="150000"/>
                        </a:lnSpc>
                        <a:spcAft>
                          <a:spcPts val="0"/>
                        </a:spcAft>
                        <a:tabLst>
                          <a:tab pos="4229100" algn="l"/>
                        </a:tabLst>
                      </a:pPr>
                      <a:r>
                        <a:rPr lang="he-IL" sz="2000">
                          <a:effectLst/>
                        </a:rPr>
                        <a:t>קבלת המלצת הוועדה המקומית</a:t>
                      </a:r>
                      <a:endParaRPr lang="en-US" sz="200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a:effectLst/>
                        </a:rPr>
                        <a:t> </a:t>
                      </a:r>
                      <a:endParaRPr lang="en-US" sz="200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dirty="0">
                          <a:effectLst/>
                        </a:rPr>
                        <a:t>15%</a:t>
                      </a:r>
                      <a:endParaRPr lang="en-US" sz="2000" dirty="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dirty="0">
                          <a:effectLst/>
                        </a:rPr>
                        <a:t>10%</a:t>
                      </a:r>
                      <a:endParaRPr lang="en-US" sz="2000" dirty="0">
                        <a:effectLst/>
                        <a:latin typeface="Calibri"/>
                        <a:ea typeface="Calibri"/>
                        <a:cs typeface="Arial"/>
                      </a:endParaRPr>
                    </a:p>
                  </a:txBody>
                  <a:tcPr marL="68580" marR="68580" marT="0" marB="0"/>
                </a:tc>
                <a:extLst>
                  <a:ext uri="{0D108BD9-81ED-4DB2-BD59-A6C34878D82A}">
                    <a16:rowId xmlns:a16="http://schemas.microsoft.com/office/drawing/2014/main" val="10005"/>
                  </a:ext>
                </a:extLst>
              </a:tr>
              <a:tr h="590395">
                <a:tc>
                  <a:txBody>
                    <a:bodyPr/>
                    <a:lstStyle/>
                    <a:p>
                      <a:pPr algn="r" rtl="1">
                        <a:lnSpc>
                          <a:spcPct val="115000"/>
                        </a:lnSpc>
                        <a:spcAft>
                          <a:spcPts val="0"/>
                        </a:spcAft>
                        <a:tabLst>
                          <a:tab pos="4229100" algn="l"/>
                        </a:tabLst>
                      </a:pPr>
                      <a:r>
                        <a:rPr lang="he-IL" sz="2000" dirty="0">
                          <a:effectLst/>
                        </a:rPr>
                        <a:t>5</a:t>
                      </a:r>
                      <a:endParaRPr lang="en-US" sz="2000" dirty="0">
                        <a:effectLst/>
                        <a:latin typeface="Calibri"/>
                        <a:ea typeface="Calibri"/>
                        <a:cs typeface="Arial"/>
                      </a:endParaRPr>
                    </a:p>
                  </a:txBody>
                  <a:tcPr marL="68580" marR="68580" marT="0" marB="0"/>
                </a:tc>
                <a:tc>
                  <a:txBody>
                    <a:bodyPr/>
                    <a:lstStyle/>
                    <a:p>
                      <a:pPr algn="r" rtl="1">
                        <a:lnSpc>
                          <a:spcPct val="150000"/>
                        </a:lnSpc>
                        <a:spcAft>
                          <a:spcPts val="0"/>
                        </a:spcAft>
                        <a:tabLst>
                          <a:tab pos="4229100" algn="l"/>
                        </a:tabLst>
                      </a:pPr>
                      <a:r>
                        <a:rPr lang="he-IL" sz="2000">
                          <a:effectLst/>
                        </a:rPr>
                        <a:t>החלטת הוועדה המחוזית להפקדה/ אימוץ התכנית</a:t>
                      </a:r>
                      <a:endParaRPr lang="en-US" sz="200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a:effectLst/>
                        </a:rPr>
                        <a:t> </a:t>
                      </a:r>
                      <a:endParaRPr lang="en-US" sz="200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dirty="0">
                          <a:effectLst/>
                        </a:rPr>
                        <a:t>20%</a:t>
                      </a:r>
                      <a:endParaRPr lang="en-US" sz="2000" dirty="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dirty="0">
                          <a:effectLst/>
                        </a:rPr>
                        <a:t>20%</a:t>
                      </a:r>
                      <a:endParaRPr lang="en-US" sz="2000" dirty="0">
                        <a:effectLst/>
                        <a:latin typeface="Calibri"/>
                        <a:ea typeface="Calibri"/>
                        <a:cs typeface="Arial"/>
                      </a:endParaRPr>
                    </a:p>
                  </a:txBody>
                  <a:tcPr marL="68580" marR="68580" marT="0" marB="0"/>
                </a:tc>
                <a:extLst>
                  <a:ext uri="{0D108BD9-81ED-4DB2-BD59-A6C34878D82A}">
                    <a16:rowId xmlns:a16="http://schemas.microsoft.com/office/drawing/2014/main" val="10006"/>
                  </a:ext>
                </a:extLst>
              </a:tr>
              <a:tr h="278407">
                <a:tc>
                  <a:txBody>
                    <a:bodyPr/>
                    <a:lstStyle/>
                    <a:p>
                      <a:pPr algn="r" rtl="1">
                        <a:lnSpc>
                          <a:spcPct val="115000"/>
                        </a:lnSpc>
                        <a:spcAft>
                          <a:spcPts val="0"/>
                        </a:spcAft>
                        <a:tabLst>
                          <a:tab pos="4229100" algn="l"/>
                        </a:tabLst>
                      </a:pPr>
                      <a:r>
                        <a:rPr lang="he-IL" sz="2000" dirty="0">
                          <a:effectLst/>
                        </a:rPr>
                        <a:t>6</a:t>
                      </a:r>
                      <a:endParaRPr lang="en-US" sz="2000" dirty="0">
                        <a:effectLst/>
                        <a:latin typeface="Calibri"/>
                        <a:ea typeface="Calibri"/>
                        <a:cs typeface="Arial"/>
                      </a:endParaRPr>
                    </a:p>
                  </a:txBody>
                  <a:tcPr marL="68580" marR="68580" marT="0" marB="0"/>
                </a:tc>
                <a:tc>
                  <a:txBody>
                    <a:bodyPr/>
                    <a:lstStyle/>
                    <a:p>
                      <a:pPr algn="r" rtl="1">
                        <a:lnSpc>
                          <a:spcPct val="150000"/>
                        </a:lnSpc>
                        <a:spcAft>
                          <a:spcPts val="0"/>
                        </a:spcAft>
                        <a:tabLst>
                          <a:tab pos="4229100" algn="l"/>
                        </a:tabLst>
                      </a:pPr>
                      <a:r>
                        <a:rPr lang="he-IL" sz="2000">
                          <a:effectLst/>
                        </a:rPr>
                        <a:t>פרסום הפקדת התכנית</a:t>
                      </a:r>
                      <a:endParaRPr lang="en-US" sz="200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a:effectLst/>
                        </a:rPr>
                        <a:t> </a:t>
                      </a:r>
                      <a:endParaRPr lang="en-US" sz="200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a:effectLst/>
                        </a:rPr>
                        <a:t> </a:t>
                      </a:r>
                      <a:endParaRPr lang="en-US" sz="200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dirty="0">
                          <a:effectLst/>
                        </a:rPr>
                        <a:t>15%</a:t>
                      </a:r>
                      <a:endParaRPr lang="en-US" sz="2000" dirty="0">
                        <a:effectLst/>
                        <a:latin typeface="Calibri"/>
                        <a:ea typeface="Calibri"/>
                        <a:cs typeface="Arial"/>
                      </a:endParaRPr>
                    </a:p>
                  </a:txBody>
                  <a:tcPr marL="68580" marR="68580" marT="0" marB="0"/>
                </a:tc>
                <a:extLst>
                  <a:ext uri="{0D108BD9-81ED-4DB2-BD59-A6C34878D82A}">
                    <a16:rowId xmlns:a16="http://schemas.microsoft.com/office/drawing/2014/main" val="10007"/>
                  </a:ext>
                </a:extLst>
              </a:tr>
              <a:tr h="278407">
                <a:tc>
                  <a:txBody>
                    <a:bodyPr/>
                    <a:lstStyle/>
                    <a:p>
                      <a:pPr algn="r" rtl="1">
                        <a:lnSpc>
                          <a:spcPct val="115000"/>
                        </a:lnSpc>
                        <a:spcAft>
                          <a:spcPts val="0"/>
                        </a:spcAft>
                        <a:tabLst>
                          <a:tab pos="4229100" algn="l"/>
                        </a:tabLst>
                      </a:pPr>
                      <a:r>
                        <a:rPr lang="he-IL" sz="2000" dirty="0">
                          <a:effectLst/>
                        </a:rPr>
                        <a:t>7</a:t>
                      </a:r>
                      <a:endParaRPr lang="en-US" sz="2000" dirty="0">
                        <a:effectLst/>
                        <a:latin typeface="Calibri"/>
                        <a:ea typeface="Calibri"/>
                        <a:cs typeface="Arial"/>
                      </a:endParaRPr>
                    </a:p>
                  </a:txBody>
                  <a:tcPr marL="68580" marR="68580" marT="0" marB="0"/>
                </a:tc>
                <a:tc>
                  <a:txBody>
                    <a:bodyPr/>
                    <a:lstStyle/>
                    <a:p>
                      <a:pPr marL="240665" indent="-240665" algn="r" rtl="1">
                        <a:lnSpc>
                          <a:spcPct val="150000"/>
                        </a:lnSpc>
                        <a:spcAft>
                          <a:spcPts val="0"/>
                        </a:spcAft>
                        <a:tabLst>
                          <a:tab pos="4229100" algn="l"/>
                        </a:tabLst>
                      </a:pPr>
                      <a:r>
                        <a:rPr lang="he-IL" sz="2000">
                          <a:effectLst/>
                        </a:rPr>
                        <a:t>פרסום התכנית לתוקף</a:t>
                      </a:r>
                      <a:endParaRPr lang="en-US" sz="200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a:effectLst/>
                        </a:rPr>
                        <a:t> </a:t>
                      </a:r>
                      <a:endParaRPr lang="en-US" sz="200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a:effectLst/>
                        </a:rPr>
                        <a:t> </a:t>
                      </a:r>
                      <a:endParaRPr lang="en-US" sz="2000">
                        <a:effectLst/>
                        <a:latin typeface="Calibri"/>
                        <a:ea typeface="Calibri"/>
                        <a:cs typeface="Arial"/>
                      </a:endParaRPr>
                    </a:p>
                  </a:txBody>
                  <a:tcPr marL="68580" marR="68580" marT="0" marB="0"/>
                </a:tc>
                <a:tc>
                  <a:txBody>
                    <a:bodyPr/>
                    <a:lstStyle/>
                    <a:p>
                      <a:pPr algn="ctr" rtl="1">
                        <a:lnSpc>
                          <a:spcPct val="115000"/>
                        </a:lnSpc>
                        <a:spcAft>
                          <a:spcPts val="0"/>
                        </a:spcAft>
                        <a:tabLst>
                          <a:tab pos="4229100" algn="l"/>
                        </a:tabLst>
                      </a:pPr>
                      <a:r>
                        <a:rPr lang="he-IL" sz="2000" dirty="0">
                          <a:effectLst/>
                        </a:rPr>
                        <a:t>15%</a:t>
                      </a:r>
                      <a:endParaRPr lang="en-US" sz="2000" dirty="0">
                        <a:effectLst/>
                        <a:latin typeface="Calibri"/>
                        <a:ea typeface="Calibri"/>
                        <a:cs typeface="Arial"/>
                      </a:endParaRPr>
                    </a:p>
                  </a:txBody>
                  <a:tcPr marL="68580" marR="68580" marT="0" marB="0"/>
                </a:tc>
                <a:extLst>
                  <a:ext uri="{0D108BD9-81ED-4DB2-BD59-A6C34878D82A}">
                    <a16:rowId xmlns:a16="http://schemas.microsoft.com/office/drawing/2014/main" val="10008"/>
                  </a:ext>
                </a:extLst>
              </a:tr>
              <a:tr h="229658">
                <a:tc>
                  <a:txBody>
                    <a:bodyPr/>
                    <a:lstStyle/>
                    <a:p>
                      <a:pPr algn="r" rtl="1">
                        <a:lnSpc>
                          <a:spcPct val="115000"/>
                        </a:lnSpc>
                        <a:spcAft>
                          <a:spcPts val="0"/>
                        </a:spcAft>
                        <a:tabLst>
                          <a:tab pos="4229100" algn="l"/>
                        </a:tabLst>
                      </a:pPr>
                      <a:r>
                        <a:rPr lang="he-IL" sz="2000">
                          <a:effectLst/>
                        </a:rPr>
                        <a:t> </a:t>
                      </a:r>
                      <a:endParaRPr lang="en-US" sz="2000">
                        <a:effectLst/>
                        <a:latin typeface="Calibri"/>
                        <a:ea typeface="Calibri"/>
                        <a:cs typeface="Arial"/>
                      </a:endParaRPr>
                    </a:p>
                  </a:txBody>
                  <a:tcPr marL="68580" marR="68580" marT="0" marB="0"/>
                </a:tc>
                <a:tc>
                  <a:txBody>
                    <a:bodyPr/>
                    <a:lstStyle/>
                    <a:p>
                      <a:pPr algn="r" rtl="1">
                        <a:lnSpc>
                          <a:spcPct val="115000"/>
                        </a:lnSpc>
                        <a:spcAft>
                          <a:spcPts val="0"/>
                        </a:spcAft>
                        <a:tabLst>
                          <a:tab pos="4229100" algn="l"/>
                        </a:tabLst>
                      </a:pPr>
                      <a:r>
                        <a:rPr lang="he-IL" sz="2000" dirty="0">
                          <a:effectLst/>
                        </a:rPr>
                        <a:t>סה"כ</a:t>
                      </a:r>
                      <a:endParaRPr lang="en-US" sz="2000" dirty="0">
                        <a:effectLst/>
                        <a:latin typeface="Calibri"/>
                        <a:ea typeface="Calibri"/>
                        <a:cs typeface="Arial"/>
                      </a:endParaRPr>
                    </a:p>
                  </a:txBody>
                  <a:tcPr marL="68580" marR="68580" marT="0" marB="0"/>
                </a:tc>
                <a:tc gridSpan="3">
                  <a:txBody>
                    <a:bodyPr/>
                    <a:lstStyle/>
                    <a:p>
                      <a:pPr algn="ctr" rtl="1">
                        <a:lnSpc>
                          <a:spcPct val="115000"/>
                        </a:lnSpc>
                        <a:spcAft>
                          <a:spcPts val="0"/>
                        </a:spcAft>
                        <a:tabLst>
                          <a:tab pos="4229100" algn="l"/>
                        </a:tabLst>
                      </a:pPr>
                      <a:r>
                        <a:rPr lang="he-IL" sz="1800" dirty="0">
                          <a:effectLst/>
                        </a:rPr>
                        <a:t>100%</a:t>
                      </a:r>
                      <a:endParaRPr lang="en-US" sz="1800" dirty="0">
                        <a:effectLst/>
                        <a:latin typeface="Calibri"/>
                        <a:ea typeface="Calibri"/>
                        <a:cs typeface="Arial"/>
                      </a:endParaRPr>
                    </a:p>
                  </a:txBody>
                  <a:tcPr marL="68580" marR="68580" marT="0" marB="0"/>
                </a:tc>
                <a:tc hMerge="1">
                  <a:txBody>
                    <a:bodyPr/>
                    <a:lstStyle/>
                    <a:p>
                      <a:pPr rtl="1"/>
                      <a:endParaRPr lang="he-IL"/>
                    </a:p>
                  </a:txBody>
                  <a:tcPr/>
                </a:tc>
                <a:tc hMerge="1">
                  <a:txBody>
                    <a:bodyPr/>
                    <a:lstStyle/>
                    <a:p>
                      <a:pPr rtl="1"/>
                      <a:endParaRPr lang="he-IL"/>
                    </a:p>
                  </a:txBody>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2407059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a:solidFill>
                  <a:srgbClr val="002060"/>
                </a:solidFill>
                <a:latin typeface="Arial" panose="020B0604020202020204" pitchFamily="34" charset="0"/>
                <a:cs typeface="Arial" panose="020B0604020202020204" pitchFamily="34" charset="0"/>
              </a:rPr>
              <a:t>תקופת ואופן ההתקשרות</a:t>
            </a:r>
          </a:p>
        </p:txBody>
      </p:sp>
      <p:sp>
        <p:nvSpPr>
          <p:cNvPr id="3" name="מציין מיקום תוכן 2"/>
          <p:cNvSpPr>
            <a:spLocks noGrp="1"/>
          </p:cNvSpPr>
          <p:nvPr>
            <p:ph idx="1"/>
          </p:nvPr>
        </p:nvSpPr>
        <p:spPr>
          <a:xfrm>
            <a:off x="838200" y="1479176"/>
            <a:ext cx="10515600" cy="4697787"/>
          </a:xfrm>
        </p:spPr>
        <p:txBody>
          <a:bodyPr/>
          <a:lstStyle/>
          <a:p>
            <a:pPr marL="625475" indent="-625475">
              <a:lnSpc>
                <a:spcPct val="120000"/>
              </a:lnSpc>
            </a:pPr>
            <a:r>
              <a:rPr lang="he-IL" dirty="0"/>
              <a:t>מיום חתימת ההסכם עד ל-31.12.2024 </a:t>
            </a:r>
          </a:p>
          <a:p>
            <a:pPr marL="625475" indent="-625475">
              <a:lnSpc>
                <a:spcPct val="120000"/>
              </a:lnSpc>
            </a:pPr>
            <a:r>
              <a:rPr lang="he-IL" dirty="0"/>
              <a:t>שנתיים אופציה להארכה</a:t>
            </a:r>
          </a:p>
          <a:p>
            <a:pPr marL="625475" indent="-625475">
              <a:lnSpc>
                <a:spcPct val="120000"/>
              </a:lnSpc>
            </a:pPr>
            <a:r>
              <a:rPr lang="he-IL" dirty="0"/>
              <a:t>לפני כל עבודת תכנון תועבר פניה ראשונית עם פרטי המקרקעין, את סוג עבודת התכנון הנדרשת ופרטיה, את היועצים הנוספים הנדרשים ואת משך הזמן המתוכנן לביצוע העבודה</a:t>
            </a:r>
          </a:p>
          <a:p>
            <a:pPr marL="625475" indent="-625475">
              <a:lnSpc>
                <a:spcPct val="120000"/>
              </a:lnSpc>
            </a:pPr>
            <a:r>
              <a:rPr lang="he-IL" dirty="0"/>
              <a:t>על החברה להעביר את רשימת היועצים הנוספים המיועדים וכן אישור בדבר העדר ניגוד עניינים וטופס סודיות.</a:t>
            </a:r>
          </a:p>
          <a:p>
            <a:pPr marL="625475" indent="-625475">
              <a:lnSpc>
                <a:spcPct val="120000"/>
              </a:lnSpc>
            </a:pPr>
            <a:r>
              <a:rPr lang="he-IL" dirty="0"/>
              <a:t>תיחתם הזמנת עבודה פרטנית עבור שירותי תכנון המבוקשים.</a:t>
            </a:r>
          </a:p>
        </p:txBody>
      </p:sp>
    </p:spTree>
    <p:extLst>
      <p:ext uri="{BB962C8B-B14F-4D97-AF65-F5344CB8AC3E}">
        <p14:creationId xmlns:p14="http://schemas.microsoft.com/office/powerpoint/2010/main" val="14966371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B300945F-5878-4ACB-89E4-C76D31B127EF}"/>
              </a:ext>
            </a:extLst>
          </p:cNvPr>
          <p:cNvSpPr>
            <a:spLocks noGrp="1"/>
          </p:cNvSpPr>
          <p:nvPr>
            <p:ph type="ctrTitle"/>
          </p:nvPr>
        </p:nvSpPr>
        <p:spPr>
          <a:xfrm>
            <a:off x="1673629" y="-149629"/>
            <a:ext cx="9144000" cy="723062"/>
          </a:xfrm>
        </p:spPr>
        <p:txBody>
          <a:bodyPr>
            <a:noAutofit/>
          </a:bodyPr>
          <a:lstStyle/>
          <a:p>
            <a:r>
              <a:rPr lang="he-IL" sz="3600" dirty="0"/>
              <a:t>משימות</a:t>
            </a:r>
          </a:p>
        </p:txBody>
      </p:sp>
      <p:sp>
        <p:nvSpPr>
          <p:cNvPr id="3" name="TextBox 2">
            <a:extLst>
              <a:ext uri="{FF2B5EF4-FFF2-40B4-BE49-F238E27FC236}">
                <a16:creationId xmlns:a16="http://schemas.microsoft.com/office/drawing/2014/main" id="{9AF50329-7F43-4820-976F-20F6B8865713}"/>
              </a:ext>
            </a:extLst>
          </p:cNvPr>
          <p:cNvSpPr txBox="1"/>
          <p:nvPr/>
        </p:nvSpPr>
        <p:spPr>
          <a:xfrm>
            <a:off x="0" y="4527612"/>
            <a:ext cx="12192000" cy="1015663"/>
          </a:xfrm>
          <a:prstGeom prst="rect">
            <a:avLst/>
          </a:prstGeom>
          <a:noFill/>
        </p:spPr>
        <p:txBody>
          <a:bodyPr wrap="square" rtlCol="1">
            <a:spAutoFit/>
          </a:bodyPr>
          <a:lstStyle/>
          <a:p>
            <a:pPr algn="ctr"/>
            <a:r>
              <a:rPr lang="he-IL" sz="6000" dirty="0">
                <a:latin typeface="Narkisim" panose="020E0502050101010101" pitchFamily="34" charset="-79"/>
                <a:cs typeface="Narkisim" panose="020E0502050101010101" pitchFamily="34" charset="-79"/>
              </a:rPr>
              <a:t>תודה רבה ובהצלחה!</a:t>
            </a:r>
          </a:p>
        </p:txBody>
      </p:sp>
    </p:spTree>
    <p:extLst>
      <p:ext uri="{BB962C8B-B14F-4D97-AF65-F5344CB8AC3E}">
        <p14:creationId xmlns:p14="http://schemas.microsoft.com/office/powerpoint/2010/main" val="2919320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3"/>
          <p:cNvSpPr>
            <a:spLocks noGrp="1"/>
          </p:cNvSpPr>
          <p:nvPr>
            <p:ph type="title"/>
          </p:nvPr>
        </p:nvSpPr>
        <p:spPr/>
        <p:txBody>
          <a:bodyPr/>
          <a:lstStyle/>
          <a:p>
            <a:pPr algn="ctr"/>
            <a:r>
              <a:rPr lang="he-IL" dirty="0">
                <a:solidFill>
                  <a:srgbClr val="13425D"/>
                </a:solidFill>
              </a:rPr>
              <a:t>הרשות הממשלתית להתחדשות עירונית</a:t>
            </a:r>
          </a:p>
        </p:txBody>
      </p:sp>
      <p:sp>
        <p:nvSpPr>
          <p:cNvPr id="5" name="מציין מיקום תוכן 4"/>
          <p:cNvSpPr>
            <a:spLocks noGrp="1"/>
          </p:cNvSpPr>
          <p:nvPr>
            <p:ph idx="1"/>
          </p:nvPr>
        </p:nvSpPr>
        <p:spPr>
          <a:xfrm>
            <a:off x="304801" y="1094282"/>
            <a:ext cx="11497732" cy="5557530"/>
          </a:xfrm>
        </p:spPr>
        <p:txBody>
          <a:bodyPr>
            <a:normAutofit/>
          </a:bodyPr>
          <a:lstStyle/>
          <a:p>
            <a:pPr marL="447675" indent="-447675">
              <a:lnSpc>
                <a:spcPct val="150000"/>
              </a:lnSpc>
            </a:pPr>
            <a:r>
              <a:rPr lang="he-IL" dirty="0"/>
              <a:t>הוקמה בשנת 2017 מכוח חוק הרשות הממשלתית להתחדשות עירונית, התשע"ו-2016</a:t>
            </a:r>
          </a:p>
          <a:p>
            <a:pPr marL="447675" indent="-447675">
              <a:lnSpc>
                <a:spcPct val="150000"/>
              </a:lnSpc>
            </a:pPr>
            <a:r>
              <a:rPr lang="he-IL" dirty="0"/>
              <a:t>אמונה על קידום תהליכי ההתחדשות העירונית בישראל, בין היתר, באמצעות:</a:t>
            </a:r>
          </a:p>
          <a:p>
            <a:pPr marL="904875" lvl="1" indent="-447675">
              <a:lnSpc>
                <a:spcPct val="150000"/>
              </a:lnSpc>
            </a:pPr>
            <a:r>
              <a:rPr lang="he-IL" sz="2800" u="sng" dirty="0"/>
              <a:t>קידום ומימון הליכי תכנון</a:t>
            </a:r>
          </a:p>
          <a:p>
            <a:pPr marL="904875" lvl="1" indent="-447675">
              <a:lnSpc>
                <a:spcPct val="150000"/>
              </a:lnSpc>
            </a:pPr>
            <a:r>
              <a:rPr lang="he-IL" sz="2800" dirty="0"/>
              <a:t>קידום מדיניות, חקיקה ורגולציה</a:t>
            </a:r>
          </a:p>
          <a:p>
            <a:pPr marL="904875" lvl="1" indent="-447675">
              <a:lnSpc>
                <a:spcPct val="150000"/>
              </a:lnSpc>
            </a:pPr>
            <a:r>
              <a:rPr lang="he-IL" sz="2800" dirty="0"/>
              <a:t>הפעלת רשת של </a:t>
            </a:r>
            <a:r>
              <a:rPr lang="he-IL" sz="2800" dirty="0" err="1"/>
              <a:t>מינהלות</a:t>
            </a:r>
            <a:r>
              <a:rPr lang="he-IL" sz="2800" dirty="0"/>
              <a:t> מקומיות</a:t>
            </a:r>
          </a:p>
        </p:txBody>
      </p:sp>
    </p:spTree>
    <p:extLst>
      <p:ext uri="{BB962C8B-B14F-4D97-AF65-F5344CB8AC3E}">
        <p14:creationId xmlns:p14="http://schemas.microsoft.com/office/powerpoint/2010/main" val="23704265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8"/>
          <p:cNvSpPr>
            <a:spLocks noChangeArrowheads="1"/>
          </p:cNvSpPr>
          <p:nvPr/>
        </p:nvSpPr>
        <p:spPr bwMode="auto">
          <a:xfrm>
            <a:off x="6168008" y="4830911"/>
            <a:ext cx="1075308" cy="605677"/>
          </a:xfrm>
          <a:prstGeom prst="rect">
            <a:avLst/>
          </a:prstGeom>
          <a:ln/>
        </p:spPr>
        <p:style>
          <a:lnRef idx="2">
            <a:schemeClr val="accent6"/>
          </a:lnRef>
          <a:fillRef idx="1">
            <a:schemeClr val="lt1"/>
          </a:fillRef>
          <a:effectRef idx="0">
            <a:schemeClr val="accent6"/>
          </a:effectRef>
          <a:fontRef idx="minor">
            <a:schemeClr val="dk1"/>
          </a:fontRef>
        </p:style>
        <p:txBody>
          <a:bodyPr lIns="0" tIns="60958" rIns="0" bIns="60958" rtlCol="1" anchor="ctr"/>
          <a:lstStyle/>
          <a:p>
            <a:pPr algn="ctr" rtl="0">
              <a:lnSpc>
                <a:spcPts val="1867"/>
              </a:lnSpc>
            </a:pPr>
            <a:r>
              <a:rPr lang="he-IL" sz="1400" b="1" kern="0" dirty="0">
                <a:solidFill>
                  <a:schemeClr val="tx1">
                    <a:lumMod val="50000"/>
                    <a:lumOff val="50000"/>
                  </a:schemeClr>
                </a:solidFill>
                <a:latin typeface="Arial"/>
                <a:cs typeface="Arial"/>
              </a:rPr>
              <a:t>פרויקטים מיוחדים</a:t>
            </a:r>
          </a:p>
        </p:txBody>
      </p:sp>
      <p:sp>
        <p:nvSpPr>
          <p:cNvPr id="8" name="Rounded Rectangle 3"/>
          <p:cNvSpPr/>
          <p:nvPr/>
        </p:nvSpPr>
        <p:spPr>
          <a:xfrm>
            <a:off x="5020169" y="2461104"/>
            <a:ext cx="1958944" cy="569496"/>
          </a:xfrm>
          <a:prstGeom prst="rect">
            <a:avLst/>
          </a:prstGeom>
          <a:ln/>
        </p:spPr>
        <p:style>
          <a:lnRef idx="2">
            <a:schemeClr val="accent2"/>
          </a:lnRef>
          <a:fillRef idx="1">
            <a:schemeClr val="lt1"/>
          </a:fillRef>
          <a:effectRef idx="0">
            <a:schemeClr val="accent2"/>
          </a:effectRef>
          <a:fontRef idx="minor">
            <a:schemeClr val="dk1"/>
          </a:fontRef>
        </p:style>
        <p:txBody>
          <a:bodyPr lIns="0" tIns="60958" rIns="0" bIns="60958" rtlCol="1" anchor="ctr"/>
          <a:lstStyle/>
          <a:p>
            <a:pPr algn="ctr" defTabSz="1219170">
              <a:lnSpc>
                <a:spcPts val="2133"/>
              </a:lnSpc>
              <a:defRPr/>
            </a:pPr>
            <a:r>
              <a:rPr lang="he-IL" sz="1400" b="1" kern="0" dirty="0">
                <a:solidFill>
                  <a:schemeClr val="tx1">
                    <a:lumMod val="50000"/>
                    <a:lumOff val="50000"/>
                  </a:schemeClr>
                </a:solidFill>
                <a:latin typeface="Arial"/>
                <a:cs typeface="Arial"/>
              </a:rPr>
              <a:t>ראש הרשות</a:t>
            </a:r>
          </a:p>
        </p:txBody>
      </p:sp>
      <p:sp>
        <p:nvSpPr>
          <p:cNvPr id="9" name="Rounded Rectangle 11"/>
          <p:cNvSpPr/>
          <p:nvPr/>
        </p:nvSpPr>
        <p:spPr>
          <a:xfrm>
            <a:off x="5295668" y="3742439"/>
            <a:ext cx="1427708" cy="698319"/>
          </a:xfrm>
          <a:prstGeom prst="rect">
            <a:avLst/>
          </a:prstGeom>
          <a:ln/>
        </p:spPr>
        <p:style>
          <a:lnRef idx="2">
            <a:schemeClr val="accent5"/>
          </a:lnRef>
          <a:fillRef idx="1">
            <a:schemeClr val="lt1"/>
          </a:fillRef>
          <a:effectRef idx="0">
            <a:schemeClr val="accent5"/>
          </a:effectRef>
          <a:fontRef idx="minor">
            <a:schemeClr val="dk1"/>
          </a:fontRef>
        </p:style>
        <p:txBody>
          <a:bodyPr lIns="0" tIns="60958" rIns="0" bIns="60958" rtlCol="1" anchor="ctr"/>
          <a:lstStyle/>
          <a:p>
            <a:pPr algn="ctr" rtl="0">
              <a:lnSpc>
                <a:spcPts val="1867"/>
              </a:lnSpc>
            </a:pPr>
            <a:r>
              <a:rPr lang="he-IL" sz="1400" b="1" kern="0" dirty="0">
                <a:solidFill>
                  <a:schemeClr val="tx1">
                    <a:lumMod val="50000"/>
                    <a:lumOff val="50000"/>
                  </a:schemeClr>
                </a:solidFill>
                <a:latin typeface="Arial"/>
                <a:cs typeface="Arial"/>
              </a:rPr>
              <a:t>אגף תכנון</a:t>
            </a:r>
          </a:p>
        </p:txBody>
      </p:sp>
      <p:sp>
        <p:nvSpPr>
          <p:cNvPr id="10" name="AutoShape 8"/>
          <p:cNvSpPr>
            <a:spLocks noChangeArrowheads="1"/>
          </p:cNvSpPr>
          <p:nvPr/>
        </p:nvSpPr>
        <p:spPr bwMode="auto">
          <a:xfrm>
            <a:off x="8340849" y="4815151"/>
            <a:ext cx="1008112" cy="619653"/>
          </a:xfrm>
          <a:prstGeom prst="rect">
            <a:avLst/>
          </a:prstGeom>
          <a:ln/>
        </p:spPr>
        <p:style>
          <a:lnRef idx="2">
            <a:schemeClr val="accent6"/>
          </a:lnRef>
          <a:fillRef idx="1">
            <a:schemeClr val="lt1"/>
          </a:fillRef>
          <a:effectRef idx="0">
            <a:schemeClr val="accent6"/>
          </a:effectRef>
          <a:fontRef idx="minor">
            <a:schemeClr val="dk1"/>
          </a:fontRef>
        </p:style>
        <p:txBody>
          <a:bodyPr lIns="0" tIns="60958" rIns="0" bIns="60958" rtlCol="1" anchor="ctr"/>
          <a:lstStyle/>
          <a:p>
            <a:pPr algn="ctr" rtl="0">
              <a:lnSpc>
                <a:spcPts val="1867"/>
              </a:lnSpc>
            </a:pPr>
            <a:r>
              <a:rPr lang="he-IL" sz="1400" b="1" kern="0" dirty="0">
                <a:solidFill>
                  <a:schemeClr val="tx1">
                    <a:lumMod val="50000"/>
                    <a:lumOff val="50000"/>
                  </a:schemeClr>
                </a:solidFill>
                <a:latin typeface="Arial"/>
                <a:cs typeface="Arial"/>
              </a:rPr>
              <a:t>כלכלה</a:t>
            </a:r>
            <a:br>
              <a:rPr lang="en-US" sz="1400" b="1" kern="0" dirty="0">
                <a:solidFill>
                  <a:schemeClr val="tx1">
                    <a:lumMod val="50000"/>
                    <a:lumOff val="50000"/>
                  </a:schemeClr>
                </a:solidFill>
                <a:latin typeface="Arial"/>
                <a:cs typeface="Arial"/>
              </a:rPr>
            </a:br>
            <a:r>
              <a:rPr lang="he-IL" sz="1400" b="1" kern="0" dirty="0">
                <a:solidFill>
                  <a:schemeClr val="tx1">
                    <a:lumMod val="50000"/>
                    <a:lumOff val="50000"/>
                  </a:schemeClr>
                </a:solidFill>
                <a:latin typeface="Arial"/>
                <a:cs typeface="Arial"/>
              </a:rPr>
              <a:t>ופיתוח ידע</a:t>
            </a:r>
          </a:p>
        </p:txBody>
      </p:sp>
      <p:sp>
        <p:nvSpPr>
          <p:cNvPr id="11" name="AutoShape 8"/>
          <p:cNvSpPr>
            <a:spLocks noChangeArrowheads="1"/>
          </p:cNvSpPr>
          <p:nvPr/>
        </p:nvSpPr>
        <p:spPr bwMode="auto">
          <a:xfrm>
            <a:off x="10357074" y="4815151"/>
            <a:ext cx="1178275" cy="623979"/>
          </a:xfrm>
          <a:prstGeom prst="rect">
            <a:avLst/>
          </a:prstGeom>
          <a:ln/>
        </p:spPr>
        <p:style>
          <a:lnRef idx="2">
            <a:schemeClr val="accent6"/>
          </a:lnRef>
          <a:fillRef idx="1">
            <a:schemeClr val="lt1"/>
          </a:fillRef>
          <a:effectRef idx="0">
            <a:schemeClr val="accent6"/>
          </a:effectRef>
          <a:fontRef idx="minor">
            <a:schemeClr val="dk1"/>
          </a:fontRef>
        </p:style>
        <p:txBody>
          <a:bodyPr lIns="0" tIns="60958" rIns="0" bIns="60958" rtlCol="1" anchor="ctr"/>
          <a:lstStyle/>
          <a:p>
            <a:pPr algn="ctr" rtl="0">
              <a:lnSpc>
                <a:spcPts val="1867"/>
              </a:lnSpc>
            </a:pPr>
            <a:r>
              <a:rPr lang="he-IL" sz="1400" b="1" kern="0" dirty="0">
                <a:solidFill>
                  <a:schemeClr val="tx1">
                    <a:lumMod val="50000"/>
                    <a:lumOff val="50000"/>
                  </a:schemeClr>
                </a:solidFill>
                <a:latin typeface="Arial"/>
                <a:cs typeface="Arial"/>
              </a:rPr>
              <a:t>מדיניות וחקיקה</a:t>
            </a:r>
          </a:p>
        </p:txBody>
      </p:sp>
      <p:sp>
        <p:nvSpPr>
          <p:cNvPr id="12" name="AutoShape 8"/>
          <p:cNvSpPr>
            <a:spLocks noChangeArrowheads="1"/>
          </p:cNvSpPr>
          <p:nvPr/>
        </p:nvSpPr>
        <p:spPr bwMode="auto">
          <a:xfrm>
            <a:off x="5047664" y="4830910"/>
            <a:ext cx="1120345" cy="601124"/>
          </a:xfrm>
          <a:prstGeom prst="rect">
            <a:avLst/>
          </a:prstGeom>
          <a:ln/>
        </p:spPr>
        <p:style>
          <a:lnRef idx="2">
            <a:schemeClr val="accent6"/>
          </a:lnRef>
          <a:fillRef idx="1">
            <a:schemeClr val="lt1"/>
          </a:fillRef>
          <a:effectRef idx="0">
            <a:schemeClr val="accent6"/>
          </a:effectRef>
          <a:fontRef idx="minor">
            <a:schemeClr val="dk1"/>
          </a:fontRef>
        </p:style>
        <p:txBody>
          <a:bodyPr lIns="0" tIns="60958" rIns="0" bIns="60958" rtlCol="1" anchor="ctr"/>
          <a:lstStyle/>
          <a:p>
            <a:pPr algn="ctr" rtl="0">
              <a:lnSpc>
                <a:spcPts val="1867"/>
              </a:lnSpc>
            </a:pPr>
            <a:r>
              <a:rPr lang="he-IL" sz="1400" b="1" kern="0" dirty="0">
                <a:solidFill>
                  <a:schemeClr val="tx1">
                    <a:lumMod val="50000"/>
                    <a:lumOff val="50000"/>
                  </a:schemeClr>
                </a:solidFill>
                <a:latin typeface="Arial"/>
                <a:cs typeface="Arial"/>
              </a:rPr>
              <a:t>תכניות </a:t>
            </a:r>
            <a:br>
              <a:rPr lang="en-US" sz="1400" b="1" kern="0" dirty="0">
                <a:solidFill>
                  <a:schemeClr val="tx1">
                    <a:lumMod val="50000"/>
                    <a:lumOff val="50000"/>
                  </a:schemeClr>
                </a:solidFill>
                <a:latin typeface="Arial"/>
                <a:cs typeface="Arial"/>
              </a:rPr>
            </a:br>
            <a:r>
              <a:rPr lang="he-IL" sz="1400" b="1" kern="0" dirty="0">
                <a:solidFill>
                  <a:schemeClr val="tx1">
                    <a:lumMod val="50000"/>
                    <a:lumOff val="50000"/>
                  </a:schemeClr>
                </a:solidFill>
                <a:latin typeface="Arial"/>
                <a:cs typeface="Arial"/>
              </a:rPr>
              <a:t>מתאר</a:t>
            </a:r>
          </a:p>
        </p:txBody>
      </p:sp>
      <p:sp>
        <p:nvSpPr>
          <p:cNvPr id="13" name="AutoShape 8"/>
          <p:cNvSpPr>
            <a:spLocks noChangeArrowheads="1"/>
          </p:cNvSpPr>
          <p:nvPr/>
        </p:nvSpPr>
        <p:spPr bwMode="auto">
          <a:xfrm>
            <a:off x="1394348" y="4884651"/>
            <a:ext cx="1040733" cy="553580"/>
          </a:xfrm>
          <a:prstGeom prst="rect">
            <a:avLst/>
          </a:prstGeom>
          <a:ln/>
        </p:spPr>
        <p:style>
          <a:lnRef idx="2">
            <a:schemeClr val="accent6"/>
          </a:lnRef>
          <a:fillRef idx="1">
            <a:schemeClr val="lt1"/>
          </a:fillRef>
          <a:effectRef idx="0">
            <a:schemeClr val="accent6"/>
          </a:effectRef>
          <a:fontRef idx="minor">
            <a:schemeClr val="dk1"/>
          </a:fontRef>
        </p:style>
        <p:txBody>
          <a:bodyPr lIns="0" tIns="60958" rIns="0" bIns="60958" rtlCol="1" anchor="ctr"/>
          <a:lstStyle/>
          <a:p>
            <a:pPr algn="ctr" rtl="0">
              <a:lnSpc>
                <a:spcPts val="1867"/>
              </a:lnSpc>
            </a:pPr>
            <a:r>
              <a:rPr lang="he-IL" sz="1400" b="1" kern="0" dirty="0">
                <a:solidFill>
                  <a:schemeClr val="tx1">
                    <a:lumMod val="50000"/>
                    <a:lumOff val="50000"/>
                  </a:schemeClr>
                </a:solidFill>
                <a:latin typeface="Arial"/>
                <a:cs typeface="Arial"/>
              </a:rPr>
              <a:t>הפעלת </a:t>
            </a:r>
            <a:r>
              <a:rPr lang="he-IL" sz="1400" b="1" kern="0" dirty="0" err="1">
                <a:solidFill>
                  <a:schemeClr val="tx1">
                    <a:lumMod val="50000"/>
                    <a:lumOff val="50000"/>
                  </a:schemeClr>
                </a:solidFill>
                <a:latin typeface="Arial"/>
                <a:cs typeface="Arial"/>
              </a:rPr>
              <a:t>מינהלות</a:t>
            </a:r>
            <a:endParaRPr lang="he-IL" sz="1400" b="1" kern="0" dirty="0">
              <a:solidFill>
                <a:schemeClr val="tx1">
                  <a:lumMod val="50000"/>
                  <a:lumOff val="50000"/>
                </a:schemeClr>
              </a:solidFill>
              <a:latin typeface="Arial"/>
              <a:cs typeface="Arial"/>
            </a:endParaRPr>
          </a:p>
        </p:txBody>
      </p:sp>
      <p:cxnSp>
        <p:nvCxnSpPr>
          <p:cNvPr id="14" name="מחבר ישר 13"/>
          <p:cNvCxnSpPr>
            <a:stCxn id="8" idx="2"/>
            <a:endCxn id="9" idx="0"/>
          </p:cNvCxnSpPr>
          <p:nvPr/>
        </p:nvCxnSpPr>
        <p:spPr>
          <a:xfrm>
            <a:off x="5999643" y="3030601"/>
            <a:ext cx="9881" cy="71183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מחבר מרפקי 14"/>
          <p:cNvCxnSpPr/>
          <p:nvPr/>
        </p:nvCxnSpPr>
        <p:spPr>
          <a:xfrm>
            <a:off x="6124750" y="3494151"/>
            <a:ext cx="3904712" cy="216023"/>
          </a:xfrm>
          <a:prstGeom prst="bentConnector2">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מחבר מרפקי 15"/>
          <p:cNvCxnSpPr/>
          <p:nvPr/>
        </p:nvCxnSpPr>
        <p:spPr>
          <a:xfrm rot="5400000" flipH="1" flipV="1">
            <a:off x="4306858" y="1392132"/>
            <a:ext cx="216021" cy="4420056"/>
          </a:xfrm>
          <a:prstGeom prst="bentConnector2">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7" name="AutoShape 8"/>
          <p:cNvSpPr>
            <a:spLocks noChangeArrowheads="1"/>
          </p:cNvSpPr>
          <p:nvPr/>
        </p:nvSpPr>
        <p:spPr bwMode="auto">
          <a:xfrm>
            <a:off x="9348962" y="4815151"/>
            <a:ext cx="1008113" cy="619653"/>
          </a:xfrm>
          <a:prstGeom prst="rect">
            <a:avLst/>
          </a:prstGeom>
          <a:ln/>
        </p:spPr>
        <p:style>
          <a:lnRef idx="2">
            <a:schemeClr val="accent6"/>
          </a:lnRef>
          <a:fillRef idx="1">
            <a:schemeClr val="lt1"/>
          </a:fillRef>
          <a:effectRef idx="0">
            <a:schemeClr val="accent6"/>
          </a:effectRef>
          <a:fontRef idx="minor">
            <a:schemeClr val="dk1"/>
          </a:fontRef>
        </p:style>
        <p:txBody>
          <a:bodyPr lIns="0" tIns="60958" rIns="0" bIns="60958" rtlCol="1" anchor="ctr"/>
          <a:lstStyle/>
          <a:p>
            <a:pPr algn="ctr" rtl="0">
              <a:lnSpc>
                <a:spcPts val="1867"/>
              </a:lnSpc>
            </a:pPr>
            <a:r>
              <a:rPr lang="he-IL" sz="1400" b="1" kern="0" dirty="0">
                <a:solidFill>
                  <a:schemeClr val="tx1">
                    <a:lumMod val="50000"/>
                    <a:lumOff val="50000"/>
                  </a:schemeClr>
                </a:solidFill>
                <a:latin typeface="Arial"/>
                <a:cs typeface="Arial"/>
              </a:rPr>
              <a:t>הועדה </a:t>
            </a:r>
            <a:br>
              <a:rPr lang="en-US" sz="1400" b="1" kern="0" dirty="0">
                <a:solidFill>
                  <a:schemeClr val="tx1">
                    <a:lumMod val="50000"/>
                    <a:lumOff val="50000"/>
                  </a:schemeClr>
                </a:solidFill>
                <a:latin typeface="Arial"/>
                <a:cs typeface="Arial"/>
              </a:rPr>
            </a:br>
            <a:r>
              <a:rPr lang="he-IL" sz="1400" b="1" kern="0" dirty="0">
                <a:solidFill>
                  <a:schemeClr val="tx1">
                    <a:lumMod val="50000"/>
                    <a:lumOff val="50000"/>
                  </a:schemeClr>
                </a:solidFill>
                <a:latin typeface="Arial"/>
                <a:cs typeface="Arial"/>
              </a:rPr>
              <a:t>המייעצת</a:t>
            </a:r>
          </a:p>
        </p:txBody>
      </p:sp>
      <p:cxnSp>
        <p:nvCxnSpPr>
          <p:cNvPr id="18" name="מחבר ישר 17"/>
          <p:cNvCxnSpPr/>
          <p:nvPr/>
        </p:nvCxnSpPr>
        <p:spPr>
          <a:xfrm>
            <a:off x="1654298" y="3827642"/>
            <a:ext cx="12797" cy="17060"/>
          </a:xfrm>
          <a:prstGeom prst="line">
            <a:avLst/>
          </a:prstGeom>
        </p:spPr>
        <p:style>
          <a:lnRef idx="1">
            <a:schemeClr val="accent1"/>
          </a:lnRef>
          <a:fillRef idx="0">
            <a:schemeClr val="accent1"/>
          </a:fillRef>
          <a:effectRef idx="0">
            <a:schemeClr val="accent1"/>
          </a:effectRef>
          <a:fontRef idx="minor">
            <a:schemeClr val="tx1"/>
          </a:fontRef>
        </p:style>
      </p:cxnSp>
      <p:sp>
        <p:nvSpPr>
          <p:cNvPr id="19" name="AutoShape 8"/>
          <p:cNvSpPr>
            <a:spLocks noChangeArrowheads="1"/>
          </p:cNvSpPr>
          <p:nvPr/>
        </p:nvSpPr>
        <p:spPr bwMode="auto">
          <a:xfrm>
            <a:off x="2332904" y="4884651"/>
            <a:ext cx="1110289" cy="553580"/>
          </a:xfrm>
          <a:prstGeom prst="rect">
            <a:avLst/>
          </a:prstGeom>
          <a:ln/>
        </p:spPr>
        <p:style>
          <a:lnRef idx="2">
            <a:schemeClr val="accent6"/>
          </a:lnRef>
          <a:fillRef idx="1">
            <a:schemeClr val="lt1"/>
          </a:fillRef>
          <a:effectRef idx="0">
            <a:schemeClr val="accent6"/>
          </a:effectRef>
          <a:fontRef idx="minor">
            <a:schemeClr val="dk1"/>
          </a:fontRef>
        </p:style>
        <p:txBody>
          <a:bodyPr lIns="0" tIns="60958" rIns="0" bIns="60958" rtlCol="1" anchor="ctr"/>
          <a:lstStyle/>
          <a:p>
            <a:pPr algn="ctr" rtl="0">
              <a:lnSpc>
                <a:spcPts val="1867"/>
              </a:lnSpc>
            </a:pPr>
            <a:r>
              <a:rPr lang="he-IL" sz="1400" b="1" kern="0" dirty="0">
                <a:solidFill>
                  <a:schemeClr val="tx1">
                    <a:lumMod val="50000"/>
                    <a:lumOff val="50000"/>
                  </a:schemeClr>
                </a:solidFill>
                <a:latin typeface="Arial"/>
                <a:cs typeface="Arial"/>
              </a:rPr>
              <a:t>היבטים חברתיים</a:t>
            </a:r>
          </a:p>
        </p:txBody>
      </p:sp>
      <p:sp>
        <p:nvSpPr>
          <p:cNvPr id="20" name="Rounded Rectangle 12"/>
          <p:cNvSpPr/>
          <p:nvPr/>
        </p:nvSpPr>
        <p:spPr>
          <a:xfrm>
            <a:off x="9315608" y="3710174"/>
            <a:ext cx="1343043" cy="698319"/>
          </a:xfrm>
          <a:prstGeom prst="rect">
            <a:avLst/>
          </a:prstGeom>
          <a:ln/>
        </p:spPr>
        <p:style>
          <a:lnRef idx="2">
            <a:schemeClr val="accent5"/>
          </a:lnRef>
          <a:fillRef idx="1">
            <a:schemeClr val="lt1"/>
          </a:fillRef>
          <a:effectRef idx="0">
            <a:schemeClr val="accent5"/>
          </a:effectRef>
          <a:fontRef idx="minor">
            <a:schemeClr val="dk1"/>
          </a:fontRef>
        </p:style>
        <p:txBody>
          <a:bodyPr lIns="0" tIns="60958" rIns="0" bIns="60958" rtlCol="1" anchor="ctr"/>
          <a:lstStyle/>
          <a:p>
            <a:pPr algn="ctr" rtl="0">
              <a:lnSpc>
                <a:spcPts val="1867"/>
              </a:lnSpc>
            </a:pPr>
            <a:r>
              <a:rPr lang="he-IL" sz="1400" b="1" kern="0" dirty="0">
                <a:solidFill>
                  <a:schemeClr val="tx1">
                    <a:lumMod val="50000"/>
                    <a:lumOff val="50000"/>
                  </a:schemeClr>
                </a:solidFill>
                <a:latin typeface="Arial"/>
                <a:cs typeface="Arial"/>
              </a:rPr>
              <a:t>אגף מדיניות</a:t>
            </a:r>
          </a:p>
        </p:txBody>
      </p:sp>
      <p:sp>
        <p:nvSpPr>
          <p:cNvPr id="21" name="Rounded Rectangle 11"/>
          <p:cNvSpPr/>
          <p:nvPr/>
        </p:nvSpPr>
        <p:spPr>
          <a:xfrm>
            <a:off x="1524000" y="3710172"/>
            <a:ext cx="1394694" cy="730585"/>
          </a:xfrm>
          <a:prstGeom prst="rect">
            <a:avLst/>
          </a:prstGeom>
          <a:ln/>
        </p:spPr>
        <p:style>
          <a:lnRef idx="2">
            <a:schemeClr val="accent5"/>
          </a:lnRef>
          <a:fillRef idx="1">
            <a:schemeClr val="lt1"/>
          </a:fillRef>
          <a:effectRef idx="0">
            <a:schemeClr val="accent5"/>
          </a:effectRef>
          <a:fontRef idx="minor">
            <a:schemeClr val="dk1"/>
          </a:fontRef>
        </p:style>
        <p:txBody>
          <a:bodyPr lIns="0" tIns="60958" rIns="0" bIns="60958" rtlCol="1" anchor="ctr"/>
          <a:lstStyle/>
          <a:p>
            <a:pPr algn="ctr" rtl="0">
              <a:lnSpc>
                <a:spcPts val="1867"/>
              </a:lnSpc>
            </a:pPr>
            <a:r>
              <a:rPr lang="he-IL" sz="1400" b="1" kern="0" dirty="0">
                <a:solidFill>
                  <a:schemeClr val="tx1">
                    <a:lumMod val="50000"/>
                    <a:lumOff val="50000"/>
                  </a:schemeClr>
                </a:solidFill>
                <a:latin typeface="Arial"/>
                <a:cs typeface="Arial"/>
              </a:rPr>
              <a:t>אגף קשרי קהילה</a:t>
            </a:r>
          </a:p>
        </p:txBody>
      </p:sp>
      <p:sp>
        <p:nvSpPr>
          <p:cNvPr id="22" name="AutoShape 8"/>
          <p:cNvSpPr>
            <a:spLocks noChangeArrowheads="1"/>
          </p:cNvSpPr>
          <p:nvPr/>
        </p:nvSpPr>
        <p:spPr bwMode="auto">
          <a:xfrm>
            <a:off x="386236" y="4885549"/>
            <a:ext cx="1040733" cy="553580"/>
          </a:xfrm>
          <a:prstGeom prst="rect">
            <a:avLst/>
          </a:prstGeom>
          <a:ln/>
        </p:spPr>
        <p:style>
          <a:lnRef idx="2">
            <a:schemeClr val="accent6"/>
          </a:lnRef>
          <a:fillRef idx="1">
            <a:schemeClr val="lt1"/>
          </a:fillRef>
          <a:effectRef idx="0">
            <a:schemeClr val="accent6"/>
          </a:effectRef>
          <a:fontRef idx="minor">
            <a:schemeClr val="dk1"/>
          </a:fontRef>
        </p:style>
        <p:txBody>
          <a:bodyPr lIns="0" tIns="60958" rIns="0" bIns="60958" rtlCol="1" anchor="ctr"/>
          <a:lstStyle/>
          <a:p>
            <a:pPr algn="ctr" rtl="0">
              <a:lnSpc>
                <a:spcPts val="1867"/>
              </a:lnSpc>
            </a:pPr>
            <a:r>
              <a:rPr lang="he-IL" sz="1400" b="1" kern="0" dirty="0">
                <a:solidFill>
                  <a:schemeClr val="tx1">
                    <a:lumMod val="50000"/>
                    <a:lumOff val="50000"/>
                  </a:schemeClr>
                </a:solidFill>
                <a:latin typeface="Arial"/>
                <a:cs typeface="Arial"/>
              </a:rPr>
              <a:t>קידום פרויקטים</a:t>
            </a:r>
          </a:p>
        </p:txBody>
      </p:sp>
      <p:sp>
        <p:nvSpPr>
          <p:cNvPr id="23" name="Rounded Rectangle 3"/>
          <p:cNvSpPr/>
          <p:nvPr/>
        </p:nvSpPr>
        <p:spPr>
          <a:xfrm>
            <a:off x="5189829" y="1379152"/>
            <a:ext cx="1639384" cy="569496"/>
          </a:xfrm>
          <a:prstGeom prst="rect">
            <a:avLst/>
          </a:prstGeom>
          <a:ln/>
        </p:spPr>
        <p:style>
          <a:lnRef idx="2">
            <a:schemeClr val="accent2"/>
          </a:lnRef>
          <a:fillRef idx="1">
            <a:schemeClr val="lt1"/>
          </a:fillRef>
          <a:effectRef idx="0">
            <a:schemeClr val="accent2"/>
          </a:effectRef>
          <a:fontRef idx="minor">
            <a:schemeClr val="dk1"/>
          </a:fontRef>
        </p:style>
        <p:txBody>
          <a:bodyPr lIns="0" tIns="60958" rIns="0" bIns="60958" rtlCol="1" anchor="ctr"/>
          <a:lstStyle/>
          <a:p>
            <a:pPr algn="ctr" defTabSz="1219170">
              <a:lnSpc>
                <a:spcPts val="2133"/>
              </a:lnSpc>
              <a:defRPr/>
            </a:pPr>
            <a:r>
              <a:rPr lang="he-IL" sz="1400" b="1" kern="0" dirty="0">
                <a:solidFill>
                  <a:schemeClr val="tx1">
                    <a:lumMod val="50000"/>
                    <a:lumOff val="50000"/>
                  </a:schemeClr>
                </a:solidFill>
                <a:latin typeface="Arial"/>
                <a:cs typeface="Arial"/>
              </a:rPr>
              <a:t>שר השיכון</a:t>
            </a:r>
          </a:p>
        </p:txBody>
      </p:sp>
      <p:cxnSp>
        <p:nvCxnSpPr>
          <p:cNvPr id="24" name="מחבר ישר 23"/>
          <p:cNvCxnSpPr>
            <a:stCxn id="23" idx="2"/>
            <a:endCxn id="8" idx="0"/>
          </p:cNvCxnSpPr>
          <p:nvPr/>
        </p:nvCxnSpPr>
        <p:spPr>
          <a:xfrm flipH="1">
            <a:off x="5999641" y="1948648"/>
            <a:ext cx="9880" cy="51245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555372" y="258413"/>
            <a:ext cx="10139050" cy="830997"/>
          </a:xfrm>
          <a:prstGeom prst="rect">
            <a:avLst/>
          </a:prstGeom>
          <a:noFill/>
        </p:spPr>
        <p:txBody>
          <a:bodyPr wrap="square" rtlCol="1">
            <a:spAutoFit/>
          </a:bodyPr>
          <a:lstStyle/>
          <a:p>
            <a:r>
              <a:rPr lang="he-IL" sz="4800" dirty="0">
                <a:solidFill>
                  <a:srgbClr val="002060"/>
                </a:solidFill>
                <a:cs typeface="+mj-cs"/>
              </a:rPr>
              <a:t>מבנה הרשות</a:t>
            </a:r>
            <a:endParaRPr lang="he-IL" sz="4800" dirty="0">
              <a:cs typeface="+mj-cs"/>
            </a:endParaRPr>
          </a:p>
        </p:txBody>
      </p:sp>
      <p:sp>
        <p:nvSpPr>
          <p:cNvPr id="25" name="Rounded Rectangle 12"/>
          <p:cNvSpPr/>
          <p:nvPr/>
        </p:nvSpPr>
        <p:spPr>
          <a:xfrm>
            <a:off x="7608169" y="2461105"/>
            <a:ext cx="1148733" cy="569496"/>
          </a:xfrm>
          <a:prstGeom prst="rect">
            <a:avLst/>
          </a:prstGeom>
          <a:ln>
            <a:solidFill>
              <a:schemeClr val="accent2"/>
            </a:solidFill>
          </a:ln>
        </p:spPr>
        <p:style>
          <a:lnRef idx="2">
            <a:schemeClr val="accent5"/>
          </a:lnRef>
          <a:fillRef idx="1">
            <a:schemeClr val="lt1"/>
          </a:fillRef>
          <a:effectRef idx="0">
            <a:schemeClr val="accent5"/>
          </a:effectRef>
          <a:fontRef idx="minor">
            <a:schemeClr val="dk1"/>
          </a:fontRef>
        </p:style>
        <p:txBody>
          <a:bodyPr lIns="0" tIns="60958" rIns="0" bIns="60958" rtlCol="1" anchor="ctr"/>
          <a:lstStyle/>
          <a:p>
            <a:pPr algn="ctr" rtl="0">
              <a:lnSpc>
                <a:spcPts val="1867"/>
              </a:lnSpc>
            </a:pPr>
            <a:r>
              <a:rPr lang="he-IL" sz="1400" b="1" kern="0" dirty="0">
                <a:solidFill>
                  <a:schemeClr val="tx1">
                    <a:lumMod val="50000"/>
                    <a:lumOff val="50000"/>
                  </a:schemeClr>
                </a:solidFill>
                <a:latin typeface="Arial"/>
                <a:cs typeface="Arial"/>
              </a:rPr>
              <a:t>יועץ משפטי</a:t>
            </a:r>
          </a:p>
        </p:txBody>
      </p:sp>
      <p:sp>
        <p:nvSpPr>
          <p:cNvPr id="27" name="Rounded Rectangle 12"/>
          <p:cNvSpPr/>
          <p:nvPr/>
        </p:nvSpPr>
        <p:spPr>
          <a:xfrm>
            <a:off x="9004384" y="2461105"/>
            <a:ext cx="1148733" cy="569496"/>
          </a:xfrm>
          <a:prstGeom prst="rect">
            <a:avLst/>
          </a:prstGeom>
          <a:ln>
            <a:solidFill>
              <a:schemeClr val="accent2"/>
            </a:solidFill>
          </a:ln>
        </p:spPr>
        <p:style>
          <a:lnRef idx="2">
            <a:schemeClr val="accent5"/>
          </a:lnRef>
          <a:fillRef idx="1">
            <a:schemeClr val="lt1"/>
          </a:fillRef>
          <a:effectRef idx="0">
            <a:schemeClr val="accent5"/>
          </a:effectRef>
          <a:fontRef idx="minor">
            <a:schemeClr val="dk1"/>
          </a:fontRef>
        </p:style>
        <p:txBody>
          <a:bodyPr lIns="0" tIns="60958" rIns="0" bIns="60958" rtlCol="1" anchor="ctr"/>
          <a:lstStyle/>
          <a:p>
            <a:pPr algn="ctr" rtl="0">
              <a:lnSpc>
                <a:spcPts val="1867"/>
              </a:lnSpc>
            </a:pPr>
            <a:r>
              <a:rPr lang="he-IL" sz="1400" b="1" kern="0" dirty="0">
                <a:solidFill>
                  <a:schemeClr val="tx1">
                    <a:lumMod val="50000"/>
                    <a:lumOff val="50000"/>
                  </a:schemeClr>
                </a:solidFill>
                <a:latin typeface="Arial"/>
                <a:cs typeface="Arial"/>
              </a:rPr>
              <a:t>חשב</a:t>
            </a:r>
          </a:p>
        </p:txBody>
      </p:sp>
      <p:sp>
        <p:nvSpPr>
          <p:cNvPr id="28" name="Rounded Rectangle 12"/>
          <p:cNvSpPr/>
          <p:nvPr/>
        </p:nvSpPr>
        <p:spPr>
          <a:xfrm>
            <a:off x="3473544" y="2461104"/>
            <a:ext cx="1148733" cy="569496"/>
          </a:xfrm>
          <a:prstGeom prst="rect">
            <a:avLst/>
          </a:prstGeom>
          <a:ln>
            <a:solidFill>
              <a:schemeClr val="accent2"/>
            </a:solidFill>
          </a:ln>
        </p:spPr>
        <p:style>
          <a:lnRef idx="2">
            <a:schemeClr val="accent5"/>
          </a:lnRef>
          <a:fillRef idx="1">
            <a:schemeClr val="lt1"/>
          </a:fillRef>
          <a:effectRef idx="0">
            <a:schemeClr val="accent5"/>
          </a:effectRef>
          <a:fontRef idx="minor">
            <a:schemeClr val="dk1"/>
          </a:fontRef>
        </p:style>
        <p:txBody>
          <a:bodyPr lIns="0" tIns="60958" rIns="0" bIns="60958" rtlCol="1" anchor="ctr"/>
          <a:lstStyle/>
          <a:p>
            <a:pPr algn="ctr" rtl="0">
              <a:lnSpc>
                <a:spcPts val="1867"/>
              </a:lnSpc>
            </a:pPr>
            <a:r>
              <a:rPr lang="he-IL" sz="1400" b="1" kern="0" dirty="0">
                <a:solidFill>
                  <a:schemeClr val="tx1">
                    <a:lumMod val="50000"/>
                    <a:lumOff val="50000"/>
                  </a:schemeClr>
                </a:solidFill>
                <a:latin typeface="Arial"/>
                <a:cs typeface="Arial"/>
              </a:rPr>
              <a:t>הממונה על פניות הדיירים</a:t>
            </a:r>
          </a:p>
        </p:txBody>
      </p:sp>
      <p:sp>
        <p:nvSpPr>
          <p:cNvPr id="29" name="Rounded Rectangle 12"/>
          <p:cNvSpPr/>
          <p:nvPr/>
        </p:nvSpPr>
        <p:spPr>
          <a:xfrm>
            <a:off x="1906621" y="2461105"/>
            <a:ext cx="1148733" cy="569496"/>
          </a:xfrm>
          <a:prstGeom prst="rect">
            <a:avLst/>
          </a:prstGeom>
          <a:ln>
            <a:solidFill>
              <a:schemeClr val="accent2"/>
            </a:solidFill>
          </a:ln>
        </p:spPr>
        <p:style>
          <a:lnRef idx="2">
            <a:schemeClr val="accent5"/>
          </a:lnRef>
          <a:fillRef idx="1">
            <a:schemeClr val="lt1"/>
          </a:fillRef>
          <a:effectRef idx="0">
            <a:schemeClr val="accent5"/>
          </a:effectRef>
          <a:fontRef idx="minor">
            <a:schemeClr val="dk1"/>
          </a:fontRef>
        </p:style>
        <p:txBody>
          <a:bodyPr lIns="0" tIns="60958" rIns="0" bIns="60958" rtlCol="1" anchor="ctr"/>
          <a:lstStyle/>
          <a:p>
            <a:pPr algn="ctr" rtl="0">
              <a:lnSpc>
                <a:spcPts val="1867"/>
              </a:lnSpc>
            </a:pPr>
            <a:r>
              <a:rPr lang="he-IL" sz="1400" b="1" kern="0" dirty="0" err="1">
                <a:solidFill>
                  <a:schemeClr val="tx1">
                    <a:lumMod val="50000"/>
                    <a:lumOff val="50000"/>
                  </a:schemeClr>
                </a:solidFill>
                <a:latin typeface="Arial"/>
                <a:cs typeface="Arial"/>
              </a:rPr>
              <a:t>משא"ן</a:t>
            </a:r>
            <a:r>
              <a:rPr lang="he-IL" sz="1400" b="1" kern="0" dirty="0">
                <a:solidFill>
                  <a:schemeClr val="tx1">
                    <a:lumMod val="50000"/>
                    <a:lumOff val="50000"/>
                  </a:schemeClr>
                </a:solidFill>
                <a:latin typeface="Arial"/>
                <a:cs typeface="Arial"/>
              </a:rPr>
              <a:t> ולוגיסטיקה</a:t>
            </a:r>
          </a:p>
        </p:txBody>
      </p:sp>
    </p:spTree>
    <p:extLst>
      <p:ext uri="{BB962C8B-B14F-4D97-AF65-F5344CB8AC3E}">
        <p14:creationId xmlns:p14="http://schemas.microsoft.com/office/powerpoint/2010/main" val="2677375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r>
              <a:rPr lang="he-IL" sz="4800" dirty="0">
                <a:solidFill>
                  <a:srgbClr val="002060"/>
                </a:solidFill>
                <a:latin typeface="+mn-lt"/>
                <a:ea typeface="+mn-ea"/>
              </a:rPr>
              <a:t>אגף תכנון</a:t>
            </a:r>
          </a:p>
        </p:txBody>
      </p:sp>
      <p:sp>
        <p:nvSpPr>
          <p:cNvPr id="6" name="מלבן 5"/>
          <p:cNvSpPr/>
          <p:nvPr/>
        </p:nvSpPr>
        <p:spPr>
          <a:xfrm>
            <a:off x="2368839" y="4159752"/>
            <a:ext cx="9551728" cy="705810"/>
          </a:xfrm>
          <a:prstGeom prst="rect">
            <a:avLst/>
          </a:prstGeom>
          <a:solidFill>
            <a:schemeClr val="tx2">
              <a:lumMod val="20000"/>
              <a:lumOff val="80000"/>
            </a:schemeClr>
          </a:solidFill>
          <a:ln>
            <a:solidFill>
              <a:srgbClr val="0396E2"/>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400" b="1" dirty="0">
                <a:solidFill>
                  <a:schemeClr val="tx1">
                    <a:lumMod val="75000"/>
                    <a:lumOff val="25000"/>
                  </a:schemeClr>
                </a:solidFill>
              </a:rPr>
              <a:t>מעקב וקידום תהליכי תכנון להתחדשות עירונית ברמה המחוזית</a:t>
            </a:r>
            <a:endParaRPr lang="he-IL" sz="2400" dirty="0">
              <a:solidFill>
                <a:schemeClr val="tx1">
                  <a:lumMod val="75000"/>
                  <a:lumOff val="25000"/>
                </a:schemeClr>
              </a:solidFill>
            </a:endParaRPr>
          </a:p>
        </p:txBody>
      </p:sp>
      <p:sp>
        <p:nvSpPr>
          <p:cNvPr id="11" name="מלבן 10"/>
          <p:cNvSpPr/>
          <p:nvPr/>
        </p:nvSpPr>
        <p:spPr>
          <a:xfrm>
            <a:off x="2357844" y="3186359"/>
            <a:ext cx="9551728" cy="722535"/>
          </a:xfrm>
          <a:prstGeom prst="rect">
            <a:avLst/>
          </a:prstGeom>
          <a:solidFill>
            <a:schemeClr val="tx2">
              <a:lumMod val="20000"/>
              <a:lumOff val="80000"/>
            </a:schemeClr>
          </a:solidFill>
          <a:ln>
            <a:solidFill>
              <a:srgbClr val="0396E2"/>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400" b="1" dirty="0">
                <a:solidFill>
                  <a:schemeClr val="tx1">
                    <a:lumMod val="75000"/>
                    <a:lumOff val="25000"/>
                  </a:schemeClr>
                </a:solidFill>
              </a:rPr>
              <a:t>ייזום תכניות מתאר ותכניות מפורטות להתחדשות עירונית וקידומן</a:t>
            </a:r>
            <a:endParaRPr lang="he-IL" sz="2400" dirty="0">
              <a:solidFill>
                <a:schemeClr val="tx1">
                  <a:lumMod val="75000"/>
                  <a:lumOff val="25000"/>
                </a:schemeClr>
              </a:solidFill>
            </a:endParaRPr>
          </a:p>
        </p:txBody>
      </p:sp>
      <p:sp>
        <p:nvSpPr>
          <p:cNvPr id="13" name="מלבן 12"/>
          <p:cNvSpPr/>
          <p:nvPr/>
        </p:nvSpPr>
        <p:spPr>
          <a:xfrm>
            <a:off x="2357844" y="2365013"/>
            <a:ext cx="9551729" cy="584093"/>
          </a:xfrm>
          <a:prstGeom prst="rect">
            <a:avLst/>
          </a:prstGeom>
          <a:solidFill>
            <a:schemeClr val="tx2">
              <a:lumMod val="20000"/>
              <a:lumOff val="80000"/>
            </a:schemeClr>
          </a:solidFill>
          <a:ln>
            <a:solidFill>
              <a:srgbClr val="0396E2"/>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400" b="1" dirty="0">
                <a:solidFill>
                  <a:schemeClr val="tx1">
                    <a:lumMod val="75000"/>
                    <a:lumOff val="25000"/>
                  </a:schemeClr>
                </a:solidFill>
              </a:rPr>
              <a:t>ניהול מאגר מידע עדכני של תכניות התחדשות עירונית</a:t>
            </a:r>
            <a:endParaRPr lang="he-IL" sz="2400" dirty="0">
              <a:solidFill>
                <a:schemeClr val="tx1">
                  <a:lumMod val="75000"/>
                  <a:lumOff val="25000"/>
                </a:schemeClr>
              </a:solidFill>
            </a:endParaRPr>
          </a:p>
        </p:txBody>
      </p:sp>
      <p:sp>
        <p:nvSpPr>
          <p:cNvPr id="15" name="מלבן 14"/>
          <p:cNvSpPr/>
          <p:nvPr/>
        </p:nvSpPr>
        <p:spPr>
          <a:xfrm>
            <a:off x="2368838" y="5116420"/>
            <a:ext cx="9551729" cy="705811"/>
          </a:xfrm>
          <a:prstGeom prst="rect">
            <a:avLst/>
          </a:prstGeom>
          <a:solidFill>
            <a:schemeClr val="tx2">
              <a:lumMod val="20000"/>
              <a:lumOff val="80000"/>
            </a:schemeClr>
          </a:solidFill>
          <a:ln>
            <a:solidFill>
              <a:srgbClr val="0396E2"/>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400" b="1" dirty="0">
                <a:solidFill>
                  <a:schemeClr val="tx1">
                    <a:lumMod val="75000"/>
                    <a:lumOff val="25000"/>
                  </a:schemeClr>
                </a:solidFill>
              </a:rPr>
              <a:t>בקרה על תכניות להתחדשות עירונית במסלולים השונים</a:t>
            </a:r>
            <a:endParaRPr lang="he-IL" sz="2400" dirty="0">
              <a:solidFill>
                <a:schemeClr val="tx1">
                  <a:lumMod val="75000"/>
                  <a:lumOff val="25000"/>
                </a:schemeClr>
              </a:solidFill>
            </a:endParaRPr>
          </a:p>
        </p:txBody>
      </p:sp>
      <p:sp>
        <p:nvSpPr>
          <p:cNvPr id="8" name="מלבן 7">
            <a:extLst>
              <a:ext uri="{FF2B5EF4-FFF2-40B4-BE49-F238E27FC236}">
                <a16:creationId xmlns:a16="http://schemas.microsoft.com/office/drawing/2014/main" id="{D50199FB-4805-4970-8298-9CADCA0CEE03}"/>
              </a:ext>
            </a:extLst>
          </p:cNvPr>
          <p:cNvSpPr/>
          <p:nvPr/>
        </p:nvSpPr>
        <p:spPr>
          <a:xfrm>
            <a:off x="2368838" y="1468084"/>
            <a:ext cx="9551729" cy="659675"/>
          </a:xfrm>
          <a:prstGeom prst="rect">
            <a:avLst/>
          </a:prstGeom>
          <a:solidFill>
            <a:schemeClr val="tx2">
              <a:lumMod val="20000"/>
              <a:lumOff val="80000"/>
            </a:schemeClr>
          </a:solidFill>
          <a:ln>
            <a:solidFill>
              <a:srgbClr val="0396E2"/>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400" b="1" dirty="0">
                <a:solidFill>
                  <a:schemeClr val="tx1">
                    <a:lumMod val="75000"/>
                    <a:lumOff val="25000"/>
                  </a:schemeClr>
                </a:solidFill>
              </a:rPr>
              <a:t>איתור ומיפוי פוטנציאל להתחדשות עירונית </a:t>
            </a:r>
            <a:endParaRPr lang="he-IL" sz="2400" dirty="0">
              <a:solidFill>
                <a:schemeClr val="tx1">
                  <a:lumMod val="75000"/>
                  <a:lumOff val="25000"/>
                </a:schemeClr>
              </a:solidFill>
            </a:endParaRPr>
          </a:p>
        </p:txBody>
      </p:sp>
    </p:spTree>
    <p:extLst>
      <p:ext uri="{BB962C8B-B14F-4D97-AF65-F5344CB8AC3E}">
        <p14:creationId xmlns:p14="http://schemas.microsoft.com/office/powerpoint/2010/main" val="3741451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r>
              <a:rPr lang="he-IL" sz="4800" dirty="0">
                <a:solidFill>
                  <a:srgbClr val="002060"/>
                </a:solidFill>
                <a:latin typeface="Arial" panose="020B0604020202020204" pitchFamily="34" charset="0"/>
                <a:ea typeface="+mn-ea"/>
                <a:cs typeface="Arial" panose="020B0604020202020204" pitchFamily="34" charset="0"/>
              </a:rPr>
              <a:t>תכניות בניהול הרשות</a:t>
            </a:r>
          </a:p>
        </p:txBody>
      </p:sp>
      <p:sp>
        <p:nvSpPr>
          <p:cNvPr id="6" name="מלבן 5"/>
          <p:cNvSpPr/>
          <p:nvPr/>
        </p:nvSpPr>
        <p:spPr>
          <a:xfrm>
            <a:off x="5847345" y="2904425"/>
            <a:ext cx="5927559" cy="596908"/>
          </a:xfrm>
          <a:prstGeom prst="rect">
            <a:avLst/>
          </a:prstGeom>
          <a:solidFill>
            <a:schemeClr val="tx2">
              <a:lumMod val="20000"/>
              <a:lumOff val="80000"/>
            </a:schemeClr>
          </a:solidFill>
          <a:ln>
            <a:solidFill>
              <a:srgbClr val="0396E2"/>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400" b="1" dirty="0">
                <a:solidFill>
                  <a:schemeClr val="tx1">
                    <a:lumMod val="75000"/>
                    <a:lumOff val="25000"/>
                  </a:schemeClr>
                </a:solidFill>
              </a:rPr>
              <a:t>תכניות מפורטות בחברה הערבית</a:t>
            </a:r>
            <a:endParaRPr lang="he-IL" sz="2400" dirty="0">
              <a:solidFill>
                <a:schemeClr val="tx1">
                  <a:lumMod val="75000"/>
                  <a:lumOff val="25000"/>
                </a:schemeClr>
              </a:solidFill>
            </a:endParaRPr>
          </a:p>
        </p:txBody>
      </p:sp>
      <p:sp>
        <p:nvSpPr>
          <p:cNvPr id="13" name="מלבן 12"/>
          <p:cNvSpPr/>
          <p:nvPr/>
        </p:nvSpPr>
        <p:spPr>
          <a:xfrm>
            <a:off x="5847345" y="2163965"/>
            <a:ext cx="5927559" cy="596907"/>
          </a:xfrm>
          <a:prstGeom prst="rect">
            <a:avLst/>
          </a:prstGeom>
          <a:solidFill>
            <a:schemeClr val="tx2">
              <a:lumMod val="20000"/>
              <a:lumOff val="80000"/>
            </a:schemeClr>
          </a:solidFill>
          <a:ln>
            <a:solidFill>
              <a:srgbClr val="0396E2"/>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400" b="1" dirty="0">
                <a:solidFill>
                  <a:schemeClr val="tx1">
                    <a:lumMod val="75000"/>
                    <a:lumOff val="25000"/>
                  </a:schemeClr>
                </a:solidFill>
              </a:rPr>
              <a:t>תכניות מפורטות בסמיכות לתחנות מטרו</a:t>
            </a:r>
            <a:endParaRPr lang="he-IL" sz="2400" dirty="0">
              <a:solidFill>
                <a:schemeClr val="tx1">
                  <a:lumMod val="75000"/>
                  <a:lumOff val="25000"/>
                </a:schemeClr>
              </a:solidFill>
            </a:endParaRPr>
          </a:p>
        </p:txBody>
      </p:sp>
      <p:sp>
        <p:nvSpPr>
          <p:cNvPr id="15" name="מלבן 14"/>
          <p:cNvSpPr/>
          <p:nvPr/>
        </p:nvSpPr>
        <p:spPr>
          <a:xfrm>
            <a:off x="5847344" y="3655452"/>
            <a:ext cx="5927559" cy="596907"/>
          </a:xfrm>
          <a:prstGeom prst="rect">
            <a:avLst/>
          </a:prstGeom>
          <a:solidFill>
            <a:schemeClr val="tx2">
              <a:lumMod val="20000"/>
              <a:lumOff val="80000"/>
            </a:schemeClr>
          </a:solidFill>
          <a:ln>
            <a:solidFill>
              <a:srgbClr val="0396E2"/>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400" b="1" dirty="0">
                <a:solidFill>
                  <a:schemeClr val="tx1">
                    <a:lumMod val="75000"/>
                    <a:lumOff val="25000"/>
                  </a:schemeClr>
                </a:solidFill>
              </a:rPr>
              <a:t>תכניות מפורטות בפריפריה</a:t>
            </a:r>
            <a:endParaRPr lang="he-IL" sz="2400" dirty="0">
              <a:solidFill>
                <a:schemeClr val="tx1">
                  <a:lumMod val="75000"/>
                  <a:lumOff val="25000"/>
                </a:schemeClr>
              </a:solidFill>
            </a:endParaRPr>
          </a:p>
        </p:txBody>
      </p:sp>
      <p:sp>
        <p:nvSpPr>
          <p:cNvPr id="8" name="מלבן 7">
            <a:extLst>
              <a:ext uri="{FF2B5EF4-FFF2-40B4-BE49-F238E27FC236}">
                <a16:creationId xmlns:a16="http://schemas.microsoft.com/office/drawing/2014/main" id="{D50199FB-4805-4970-8298-9CADCA0CEE03}"/>
              </a:ext>
            </a:extLst>
          </p:cNvPr>
          <p:cNvSpPr/>
          <p:nvPr/>
        </p:nvSpPr>
        <p:spPr>
          <a:xfrm>
            <a:off x="5847347" y="1431398"/>
            <a:ext cx="5927558" cy="596907"/>
          </a:xfrm>
          <a:prstGeom prst="rect">
            <a:avLst/>
          </a:prstGeom>
          <a:solidFill>
            <a:schemeClr val="tx2">
              <a:lumMod val="20000"/>
              <a:lumOff val="80000"/>
            </a:schemeClr>
          </a:solidFill>
          <a:ln>
            <a:solidFill>
              <a:srgbClr val="0396E2"/>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lumMod val="75000"/>
                    <a:lumOff val="25000"/>
                  </a:schemeClr>
                </a:solidFill>
              </a:rPr>
              <a:t>תכניות התחדשות </a:t>
            </a:r>
            <a:r>
              <a:rPr lang="he-IL" sz="2400" b="1" dirty="0" err="1">
                <a:solidFill>
                  <a:schemeClr val="tx1">
                    <a:lumMod val="75000"/>
                    <a:lumOff val="25000"/>
                  </a:schemeClr>
                </a:solidFill>
              </a:rPr>
              <a:t>בניינית</a:t>
            </a:r>
            <a:r>
              <a:rPr lang="he-IL" sz="2400" b="1" dirty="0">
                <a:solidFill>
                  <a:schemeClr val="tx1">
                    <a:lumMod val="75000"/>
                    <a:lumOff val="25000"/>
                  </a:schemeClr>
                </a:solidFill>
              </a:rPr>
              <a:t> (מחליפות תמ"א 38)</a:t>
            </a:r>
            <a:endParaRPr lang="he-IL" sz="2400" dirty="0">
              <a:solidFill>
                <a:schemeClr val="tx1">
                  <a:lumMod val="75000"/>
                  <a:lumOff val="25000"/>
                </a:schemeClr>
              </a:solidFill>
            </a:endParaRPr>
          </a:p>
        </p:txBody>
      </p:sp>
      <p:sp>
        <p:nvSpPr>
          <p:cNvPr id="9" name="מלבן 8">
            <a:extLst>
              <a:ext uri="{FF2B5EF4-FFF2-40B4-BE49-F238E27FC236}">
                <a16:creationId xmlns:a16="http://schemas.microsoft.com/office/drawing/2014/main" id="{3AF84951-4BEE-4CA6-8901-18AF515D8EDF}"/>
              </a:ext>
            </a:extLst>
          </p:cNvPr>
          <p:cNvSpPr/>
          <p:nvPr/>
        </p:nvSpPr>
        <p:spPr>
          <a:xfrm>
            <a:off x="5847344" y="4406479"/>
            <a:ext cx="5927559" cy="596908"/>
          </a:xfrm>
          <a:prstGeom prst="rect">
            <a:avLst/>
          </a:prstGeom>
          <a:solidFill>
            <a:schemeClr val="tx2">
              <a:lumMod val="20000"/>
              <a:lumOff val="80000"/>
            </a:schemeClr>
          </a:solidFill>
          <a:ln>
            <a:solidFill>
              <a:srgbClr val="0396E2"/>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400" b="1" dirty="0">
                <a:solidFill>
                  <a:schemeClr val="tx1">
                    <a:lumMod val="75000"/>
                    <a:lumOff val="25000"/>
                  </a:schemeClr>
                </a:solidFill>
              </a:rPr>
              <a:t>תכניות מתאר שכונתיות</a:t>
            </a:r>
            <a:endParaRPr lang="he-IL" sz="2400" dirty="0">
              <a:solidFill>
                <a:schemeClr val="tx1">
                  <a:lumMod val="75000"/>
                  <a:lumOff val="25000"/>
                </a:schemeClr>
              </a:solidFill>
              <a:highlight>
                <a:srgbClr val="FFFF00"/>
              </a:highlight>
            </a:endParaRPr>
          </a:p>
        </p:txBody>
      </p:sp>
      <p:sp>
        <p:nvSpPr>
          <p:cNvPr id="10" name="מלבן 9">
            <a:extLst>
              <a:ext uri="{FF2B5EF4-FFF2-40B4-BE49-F238E27FC236}">
                <a16:creationId xmlns:a16="http://schemas.microsoft.com/office/drawing/2014/main" id="{50F0203A-7926-48BA-AFB1-427801E62ABD}"/>
              </a:ext>
            </a:extLst>
          </p:cNvPr>
          <p:cNvSpPr/>
          <p:nvPr/>
        </p:nvSpPr>
        <p:spPr>
          <a:xfrm>
            <a:off x="475246" y="1936601"/>
            <a:ext cx="4561975" cy="1668973"/>
          </a:xfrm>
          <a:prstGeom prst="rect">
            <a:avLst/>
          </a:prstGeom>
          <a:solidFill>
            <a:srgbClr val="55B0A7"/>
          </a:solidFill>
          <a:ln>
            <a:solidFill>
              <a:srgbClr val="0396E2"/>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342900" indent="-342900">
              <a:buFont typeface="Arial" panose="020B0604020202020204" pitchFamily="34" charset="0"/>
              <a:buChar char="•"/>
            </a:pPr>
            <a:r>
              <a:rPr lang="he-IL" sz="2400" b="1" dirty="0">
                <a:solidFill>
                  <a:schemeClr val="tx1">
                    <a:lumMod val="75000"/>
                    <a:lumOff val="25000"/>
                  </a:schemeClr>
                </a:solidFill>
              </a:rPr>
              <a:t>כ- 60 עבודות תכנון </a:t>
            </a:r>
          </a:p>
          <a:p>
            <a:pPr marL="342900" indent="-342900">
              <a:buFont typeface="Arial" panose="020B0604020202020204" pitchFamily="34" charset="0"/>
              <a:buChar char="•"/>
            </a:pPr>
            <a:r>
              <a:rPr lang="he-IL" sz="2400" b="1" dirty="0">
                <a:solidFill>
                  <a:schemeClr val="tx1">
                    <a:lumMod val="75000"/>
                    <a:lumOff val="25000"/>
                  </a:schemeClr>
                </a:solidFill>
              </a:rPr>
              <a:t>כ – 50 </a:t>
            </a:r>
            <a:r>
              <a:rPr lang="he-IL" sz="2400" b="1" dirty="0" err="1">
                <a:solidFill>
                  <a:schemeClr val="tx1">
                    <a:lumMod val="75000"/>
                    <a:lumOff val="25000"/>
                  </a:schemeClr>
                </a:solidFill>
              </a:rPr>
              <a:t>מלש"ח</a:t>
            </a:r>
            <a:r>
              <a:rPr lang="he-IL" sz="2400" b="1" dirty="0">
                <a:solidFill>
                  <a:schemeClr val="tx1">
                    <a:lumMod val="75000"/>
                    <a:lumOff val="25000"/>
                  </a:schemeClr>
                </a:solidFill>
              </a:rPr>
              <a:t> בשנה </a:t>
            </a:r>
          </a:p>
          <a:p>
            <a:pPr marL="342900" indent="-342900">
              <a:buFont typeface="Arial" panose="020B0604020202020204" pitchFamily="34" charset="0"/>
              <a:buChar char="•"/>
            </a:pPr>
            <a:r>
              <a:rPr lang="he-IL" sz="2400" b="1" dirty="0">
                <a:solidFill>
                  <a:schemeClr val="tx1">
                    <a:lumMod val="75000"/>
                    <a:lumOff val="25000"/>
                  </a:schemeClr>
                </a:solidFill>
              </a:rPr>
              <a:t>צפי לכ-30 תכניות חדשות בשנה.</a:t>
            </a:r>
          </a:p>
        </p:txBody>
      </p:sp>
      <p:sp>
        <p:nvSpPr>
          <p:cNvPr id="11" name="מלבן 10">
            <a:extLst>
              <a:ext uri="{FF2B5EF4-FFF2-40B4-BE49-F238E27FC236}">
                <a16:creationId xmlns:a16="http://schemas.microsoft.com/office/drawing/2014/main" id="{0611E01C-2189-4D32-8272-ACA807C3F96B}"/>
              </a:ext>
            </a:extLst>
          </p:cNvPr>
          <p:cNvSpPr/>
          <p:nvPr/>
        </p:nvSpPr>
        <p:spPr>
          <a:xfrm>
            <a:off x="555457" y="4109246"/>
            <a:ext cx="4561975" cy="1544087"/>
          </a:xfrm>
          <a:prstGeom prst="rect">
            <a:avLst/>
          </a:prstGeom>
          <a:ln/>
        </p:spPr>
        <p:style>
          <a:lnRef idx="1">
            <a:schemeClr val="accent5"/>
          </a:lnRef>
          <a:fillRef idx="2">
            <a:schemeClr val="accent5"/>
          </a:fillRef>
          <a:effectRef idx="1">
            <a:schemeClr val="accent5"/>
          </a:effectRef>
          <a:fontRef idx="minor">
            <a:schemeClr val="dk1"/>
          </a:fontRef>
        </p:style>
        <p:txBody>
          <a:bodyPr rtlCol="1" anchor="ctr"/>
          <a:lstStyle/>
          <a:p>
            <a:pPr marL="342900" lvl="3" indent="-342900">
              <a:buFont typeface="Arial" panose="020B0604020202020204" pitchFamily="34" charset="0"/>
              <a:buChar char="•"/>
            </a:pPr>
            <a:r>
              <a:rPr lang="he-IL" sz="2400" b="1" dirty="0">
                <a:solidFill>
                  <a:schemeClr val="tx1">
                    <a:lumMod val="75000"/>
                    <a:lumOff val="25000"/>
                  </a:schemeClr>
                </a:solidFill>
              </a:rPr>
              <a:t>כיום - 7 חברות מתכננות</a:t>
            </a:r>
          </a:p>
          <a:p>
            <a:pPr marL="342900" lvl="3" indent="-342900">
              <a:buFont typeface="Arial" panose="020B0604020202020204" pitchFamily="34" charset="0"/>
              <a:buChar char="•"/>
            </a:pPr>
            <a:r>
              <a:rPr lang="he-IL" sz="2400" b="1" dirty="0">
                <a:solidFill>
                  <a:schemeClr val="tx1">
                    <a:lumMod val="75000"/>
                    <a:lumOff val="25000"/>
                  </a:schemeClr>
                </a:solidFill>
              </a:rPr>
              <a:t>צורך בחברות מתכננות נוספות  </a:t>
            </a:r>
          </a:p>
        </p:txBody>
      </p:sp>
      <p:sp>
        <p:nvSpPr>
          <p:cNvPr id="12" name="מלבן 11">
            <a:extLst>
              <a:ext uri="{FF2B5EF4-FFF2-40B4-BE49-F238E27FC236}">
                <a16:creationId xmlns:a16="http://schemas.microsoft.com/office/drawing/2014/main" id="{D5A273F7-E4E2-43A6-B330-45C74AA8FC83}"/>
              </a:ext>
            </a:extLst>
          </p:cNvPr>
          <p:cNvSpPr/>
          <p:nvPr/>
        </p:nvSpPr>
        <p:spPr>
          <a:xfrm>
            <a:off x="5847343" y="5182842"/>
            <a:ext cx="5927559" cy="596908"/>
          </a:xfrm>
          <a:prstGeom prst="rect">
            <a:avLst/>
          </a:prstGeom>
          <a:solidFill>
            <a:schemeClr val="tx2">
              <a:lumMod val="20000"/>
              <a:lumOff val="80000"/>
            </a:schemeClr>
          </a:solidFill>
          <a:ln>
            <a:solidFill>
              <a:srgbClr val="0396E2"/>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400" b="1" dirty="0">
                <a:solidFill>
                  <a:schemeClr val="tx1">
                    <a:lumMod val="75000"/>
                    <a:lumOff val="25000"/>
                  </a:schemeClr>
                </a:solidFill>
              </a:rPr>
              <a:t>תכניות במסלול רשויות</a:t>
            </a:r>
            <a:endParaRPr lang="he-IL" sz="2400" dirty="0">
              <a:solidFill>
                <a:schemeClr val="tx1">
                  <a:lumMod val="75000"/>
                  <a:lumOff val="25000"/>
                </a:schemeClr>
              </a:solidFill>
              <a:highlight>
                <a:srgbClr val="FFFF00"/>
              </a:highlight>
            </a:endParaRPr>
          </a:p>
        </p:txBody>
      </p:sp>
    </p:spTree>
    <p:extLst>
      <p:ext uri="{BB962C8B-B14F-4D97-AF65-F5344CB8AC3E}">
        <p14:creationId xmlns:p14="http://schemas.microsoft.com/office/powerpoint/2010/main" val="18164923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a:solidFill>
                  <a:srgbClr val="002060"/>
                </a:solidFill>
                <a:latin typeface="Arial" panose="020B0604020202020204" pitchFamily="34" charset="0"/>
                <a:cs typeface="Arial" panose="020B0604020202020204" pitchFamily="34" charset="0"/>
              </a:rPr>
              <a:t>שירותים מבוקשים</a:t>
            </a:r>
            <a:r>
              <a:rPr lang="en-US" dirty="0">
                <a:solidFill>
                  <a:srgbClr val="002060"/>
                </a:solidFill>
                <a:latin typeface="Arial" panose="020B0604020202020204" pitchFamily="34" charset="0"/>
                <a:cs typeface="Arial" panose="020B0604020202020204" pitchFamily="34" charset="0"/>
              </a:rPr>
              <a:t> </a:t>
            </a:r>
            <a:r>
              <a:rPr lang="he-IL" dirty="0">
                <a:solidFill>
                  <a:srgbClr val="002060"/>
                </a:solidFill>
                <a:latin typeface="Arial" panose="020B0604020202020204" pitchFamily="34" charset="0"/>
                <a:cs typeface="Arial" panose="020B0604020202020204" pitchFamily="34" charset="0"/>
              </a:rPr>
              <a:t> - עבודות תכנון</a:t>
            </a:r>
          </a:p>
        </p:txBody>
      </p:sp>
      <p:sp>
        <p:nvSpPr>
          <p:cNvPr id="3" name="מציין מיקום תוכן 2"/>
          <p:cNvSpPr>
            <a:spLocks noGrp="1"/>
          </p:cNvSpPr>
          <p:nvPr>
            <p:ph idx="1"/>
          </p:nvPr>
        </p:nvSpPr>
        <p:spPr>
          <a:xfrm>
            <a:off x="838200" y="1479176"/>
            <a:ext cx="10515600" cy="4697787"/>
          </a:xfrm>
        </p:spPr>
        <p:txBody>
          <a:bodyPr>
            <a:normAutofit fontScale="70000" lnSpcReduction="20000"/>
          </a:bodyPr>
          <a:lstStyle/>
          <a:p>
            <a:pPr>
              <a:lnSpc>
                <a:spcPct val="150000"/>
              </a:lnSpc>
            </a:pPr>
            <a:r>
              <a:rPr lang="he-IL" dirty="0"/>
              <a:t>תכניות מתאר</a:t>
            </a:r>
          </a:p>
          <a:p>
            <a:pPr>
              <a:lnSpc>
                <a:spcPct val="150000"/>
              </a:lnSpc>
            </a:pPr>
            <a:r>
              <a:rPr lang="he-IL" dirty="0"/>
              <a:t>תכנית מדיניות</a:t>
            </a:r>
          </a:p>
          <a:p>
            <a:pPr>
              <a:lnSpc>
                <a:spcPct val="150000"/>
              </a:lnSpc>
            </a:pPr>
            <a:r>
              <a:rPr lang="he-IL" dirty="0"/>
              <a:t>סקר תכנוני</a:t>
            </a:r>
          </a:p>
          <a:p>
            <a:pPr>
              <a:lnSpc>
                <a:spcPct val="150000"/>
              </a:lnSpc>
            </a:pPr>
            <a:r>
              <a:rPr lang="he-IL" dirty="0"/>
              <a:t>תכניות מפורטות </a:t>
            </a:r>
          </a:p>
          <a:p>
            <a:pPr>
              <a:lnSpc>
                <a:spcPct val="150000"/>
              </a:lnSpc>
            </a:pPr>
            <a:r>
              <a:rPr lang="he-IL" dirty="0"/>
              <a:t>הכנת מסמכים למיון שני במסלול רשויות</a:t>
            </a:r>
          </a:p>
          <a:p>
            <a:pPr>
              <a:lnSpc>
                <a:spcPct val="150000"/>
              </a:lnSpc>
            </a:pPr>
            <a:r>
              <a:rPr lang="he-IL" dirty="0"/>
              <a:t>עבודות תכנון אחרות לפי שעות כגון בדיקת מסמכי תכנית, בחינת סוגיה נקודתית או עבודה מצומצמת אחרת שנדרש לה ידע מקצועי בתכנון</a:t>
            </a:r>
          </a:p>
          <a:p>
            <a:pPr>
              <a:lnSpc>
                <a:spcPct val="150000"/>
              </a:lnSpc>
            </a:pPr>
            <a:r>
              <a:rPr lang="he-IL" u="sng" dirty="0"/>
              <a:t>השירותים </a:t>
            </a:r>
            <a:r>
              <a:rPr lang="he-IL" b="1" u="sng" dirty="0"/>
              <a:t>לא</a:t>
            </a:r>
            <a:r>
              <a:rPr lang="he-IL" u="sng" dirty="0"/>
              <a:t> כוללים ניהול תכנון – מנהל תכנון ימונה בנפרד ע"י הרשות</a:t>
            </a:r>
          </a:p>
          <a:p>
            <a:pPr>
              <a:lnSpc>
                <a:spcPct val="150000"/>
              </a:lnSpc>
            </a:pPr>
            <a:r>
              <a:rPr lang="he-IL" u="sng" dirty="0"/>
              <a:t>החברת תכנון אחראית לספק את כל צוות התכנון הרלוונטי</a:t>
            </a:r>
          </a:p>
          <a:p>
            <a:pPr>
              <a:lnSpc>
                <a:spcPct val="150000"/>
              </a:lnSpc>
            </a:pPr>
            <a:endParaRPr lang="he-IL" dirty="0"/>
          </a:p>
        </p:txBody>
      </p:sp>
      <p:sp>
        <p:nvSpPr>
          <p:cNvPr id="4" name="מלבן: פינות מעוגלות 3">
            <a:extLst>
              <a:ext uri="{FF2B5EF4-FFF2-40B4-BE49-F238E27FC236}">
                <a16:creationId xmlns:a16="http://schemas.microsoft.com/office/drawing/2014/main" id="{394F12C0-692A-454F-A066-B8C154414547}"/>
              </a:ext>
            </a:extLst>
          </p:cNvPr>
          <p:cNvSpPr/>
          <p:nvPr/>
        </p:nvSpPr>
        <p:spPr>
          <a:xfrm>
            <a:off x="264695" y="1370621"/>
            <a:ext cx="5378263" cy="25757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000" i="1" dirty="0"/>
              <a:t>"הספקים הזוכים במכרז זה יספקו לרשות הממשלתית שירותי ייעוץ, ליווי והכנה של כל עבודת תכנון שתועבר לטיפולו. זאת, תוך התייחסות למכלול ההיבטים הנדרשים לצורך ביצוע עבודת התכנון, לרבות ההיבטים התכנוניים, הכלכליים והחברתיים, וביצוע כל שלבי העבודה הכרוכים בעבודת התכנון שנמסרה לביצועו"</a:t>
            </a:r>
          </a:p>
        </p:txBody>
      </p:sp>
    </p:spTree>
    <p:extLst>
      <p:ext uri="{BB962C8B-B14F-4D97-AF65-F5344CB8AC3E}">
        <p14:creationId xmlns:p14="http://schemas.microsoft.com/office/powerpoint/2010/main" val="730125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dirty="0">
                <a:solidFill>
                  <a:srgbClr val="002060"/>
                </a:solidFill>
                <a:latin typeface="Arial" panose="020B0604020202020204" pitchFamily="34" charset="0"/>
                <a:cs typeface="Arial" panose="020B0604020202020204" pitchFamily="34" charset="0"/>
              </a:rPr>
              <a:t>חלוקה לאשכולות</a:t>
            </a:r>
          </a:p>
        </p:txBody>
      </p:sp>
      <p:sp>
        <p:nvSpPr>
          <p:cNvPr id="3" name="מציין מיקום תוכן 2"/>
          <p:cNvSpPr>
            <a:spLocks noGrp="1"/>
          </p:cNvSpPr>
          <p:nvPr>
            <p:ph idx="1"/>
          </p:nvPr>
        </p:nvSpPr>
        <p:spPr>
          <a:xfrm>
            <a:off x="780010" y="1313411"/>
            <a:ext cx="10515600" cy="4790609"/>
          </a:xfrm>
        </p:spPr>
        <p:txBody>
          <a:bodyPr>
            <a:normAutofit fontScale="92500" lnSpcReduction="10000"/>
          </a:bodyPr>
          <a:lstStyle/>
          <a:p>
            <a:pPr>
              <a:lnSpc>
                <a:spcPct val="150000"/>
              </a:lnSpc>
            </a:pPr>
            <a:r>
              <a:rPr lang="he-IL" dirty="0"/>
              <a:t>שני אשכולות:</a:t>
            </a:r>
          </a:p>
          <a:p>
            <a:pPr marL="0" indent="0">
              <a:lnSpc>
                <a:spcPct val="150000"/>
              </a:lnSpc>
              <a:buNone/>
            </a:pPr>
            <a:endParaRPr lang="he-IL" dirty="0"/>
          </a:p>
          <a:p>
            <a:pPr marL="0" indent="0">
              <a:lnSpc>
                <a:spcPct val="150000"/>
              </a:lnSpc>
              <a:buNone/>
            </a:pPr>
            <a:endParaRPr lang="he-IL" dirty="0"/>
          </a:p>
          <a:p>
            <a:pPr marL="0" indent="0">
              <a:lnSpc>
                <a:spcPct val="150000"/>
              </a:lnSpc>
              <a:buNone/>
            </a:pPr>
            <a:endParaRPr lang="he-IL" dirty="0"/>
          </a:p>
          <a:p>
            <a:pPr>
              <a:lnSpc>
                <a:spcPct val="150000"/>
              </a:lnSpc>
            </a:pPr>
            <a:r>
              <a:rPr lang="he-IL" dirty="0"/>
              <a:t>חלוקת העבודות בין </a:t>
            </a:r>
            <a:r>
              <a:rPr lang="he-IL" u="sng" dirty="0"/>
              <a:t>כלל </a:t>
            </a:r>
            <a:r>
              <a:rPr lang="he-IL" dirty="0"/>
              <a:t>החברות המתכננות – בהתאם לצורכי הרשות הממשלתית וככל הניתן, באופן הוגן ושיווני</a:t>
            </a:r>
          </a:p>
          <a:p>
            <a:pPr>
              <a:lnSpc>
                <a:spcPct val="150000"/>
              </a:lnSpc>
            </a:pPr>
            <a:r>
              <a:rPr lang="he-IL" dirty="0"/>
              <a:t>אין מניעה כי זוכים באשכול כללי יבצעו עבודות במגזר הערבי </a:t>
            </a:r>
          </a:p>
        </p:txBody>
      </p:sp>
      <p:sp>
        <p:nvSpPr>
          <p:cNvPr id="4" name="מלבן 3">
            <a:extLst>
              <a:ext uri="{FF2B5EF4-FFF2-40B4-BE49-F238E27FC236}">
                <a16:creationId xmlns:a16="http://schemas.microsoft.com/office/drawing/2014/main" id="{EE737034-BE62-4925-A7F5-A07CFCD453D1}"/>
              </a:ext>
            </a:extLst>
          </p:cNvPr>
          <p:cNvSpPr/>
          <p:nvPr/>
        </p:nvSpPr>
        <p:spPr>
          <a:xfrm>
            <a:off x="7202903" y="2069432"/>
            <a:ext cx="3168318" cy="19651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3200" b="1" dirty="0"/>
              <a:t>אשכול כללי </a:t>
            </a:r>
          </a:p>
          <a:p>
            <a:pPr algn="ctr"/>
            <a:r>
              <a:rPr lang="he-IL" sz="2400" dirty="0"/>
              <a:t>עד 3 זוכים</a:t>
            </a:r>
          </a:p>
        </p:txBody>
      </p:sp>
      <p:sp>
        <p:nvSpPr>
          <p:cNvPr id="5" name="מלבן 4">
            <a:extLst>
              <a:ext uri="{FF2B5EF4-FFF2-40B4-BE49-F238E27FC236}">
                <a16:creationId xmlns:a16="http://schemas.microsoft.com/office/drawing/2014/main" id="{4865EA7D-8781-4606-8819-DBF19FC5FC72}"/>
              </a:ext>
            </a:extLst>
          </p:cNvPr>
          <p:cNvSpPr/>
          <p:nvPr/>
        </p:nvSpPr>
        <p:spPr>
          <a:xfrm>
            <a:off x="2679032" y="2069432"/>
            <a:ext cx="3168318" cy="19651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3200" b="1" dirty="0"/>
              <a:t>אשכול ייחודי </a:t>
            </a:r>
          </a:p>
          <a:p>
            <a:pPr algn="ctr"/>
            <a:r>
              <a:rPr lang="he-IL" sz="2400" dirty="0"/>
              <a:t>ראש צוות ערבי/דרוזי/צ'רקסי</a:t>
            </a:r>
          </a:p>
          <a:p>
            <a:pPr algn="ctr"/>
            <a:r>
              <a:rPr lang="he-IL" sz="2400" dirty="0"/>
              <a:t>עד זוכה 1</a:t>
            </a:r>
          </a:p>
        </p:txBody>
      </p:sp>
    </p:spTree>
    <p:extLst>
      <p:ext uri="{BB962C8B-B14F-4D97-AF65-F5344CB8AC3E}">
        <p14:creationId xmlns:p14="http://schemas.microsoft.com/office/powerpoint/2010/main" val="6911253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a:solidFill>
                  <a:srgbClr val="002060"/>
                </a:solidFill>
                <a:latin typeface="Arial" panose="020B0604020202020204" pitchFamily="34" charset="0"/>
                <a:cs typeface="Arial" panose="020B0604020202020204" pitchFamily="34" charset="0"/>
              </a:rPr>
              <a:t>צוות ליבה</a:t>
            </a:r>
          </a:p>
        </p:txBody>
      </p:sp>
      <p:sp>
        <p:nvSpPr>
          <p:cNvPr id="4" name="מלבן: פינות מעוגלות 3">
            <a:extLst>
              <a:ext uri="{FF2B5EF4-FFF2-40B4-BE49-F238E27FC236}">
                <a16:creationId xmlns:a16="http://schemas.microsoft.com/office/drawing/2014/main" id="{C9278EF5-112A-44FB-92AF-9C3E1ED5A543}"/>
              </a:ext>
            </a:extLst>
          </p:cNvPr>
          <p:cNvSpPr/>
          <p:nvPr/>
        </p:nvSpPr>
        <p:spPr>
          <a:xfrm>
            <a:off x="8007589" y="1554754"/>
            <a:ext cx="2941148" cy="17788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800" dirty="0"/>
              <a:t>ראש צוות תכנון</a:t>
            </a:r>
          </a:p>
          <a:p>
            <a:pPr algn="ctr"/>
            <a:r>
              <a:rPr lang="he-IL" sz="2800" dirty="0"/>
              <a:t>אדריכל/ מתכנן </a:t>
            </a:r>
          </a:p>
        </p:txBody>
      </p:sp>
      <p:sp>
        <p:nvSpPr>
          <p:cNvPr id="5" name="מלבן: פינות מעוגלות 4">
            <a:extLst>
              <a:ext uri="{FF2B5EF4-FFF2-40B4-BE49-F238E27FC236}">
                <a16:creationId xmlns:a16="http://schemas.microsoft.com/office/drawing/2014/main" id="{786E5173-7662-4B04-A06D-57DBECB8D681}"/>
              </a:ext>
            </a:extLst>
          </p:cNvPr>
          <p:cNvSpPr/>
          <p:nvPr/>
        </p:nvSpPr>
        <p:spPr>
          <a:xfrm>
            <a:off x="4764505" y="1554753"/>
            <a:ext cx="2564551" cy="1717835"/>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r>
              <a:rPr lang="he-IL" sz="3200" dirty="0"/>
              <a:t>יועץ חברתי</a:t>
            </a:r>
          </a:p>
        </p:txBody>
      </p:sp>
      <p:sp>
        <p:nvSpPr>
          <p:cNvPr id="6" name="מלבן: פינות מעוגלות 5">
            <a:extLst>
              <a:ext uri="{FF2B5EF4-FFF2-40B4-BE49-F238E27FC236}">
                <a16:creationId xmlns:a16="http://schemas.microsoft.com/office/drawing/2014/main" id="{5AE6A756-6490-4D84-A6B0-95F4A17A7299}"/>
              </a:ext>
            </a:extLst>
          </p:cNvPr>
          <p:cNvSpPr/>
          <p:nvPr/>
        </p:nvSpPr>
        <p:spPr>
          <a:xfrm>
            <a:off x="1447186" y="1554753"/>
            <a:ext cx="2737226" cy="1699211"/>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he-IL" sz="3200" dirty="0"/>
              <a:t>שמאי</a:t>
            </a:r>
          </a:p>
        </p:txBody>
      </p:sp>
      <p:sp>
        <p:nvSpPr>
          <p:cNvPr id="7" name="מציין מיקום תוכן 2">
            <a:extLst>
              <a:ext uri="{FF2B5EF4-FFF2-40B4-BE49-F238E27FC236}">
                <a16:creationId xmlns:a16="http://schemas.microsoft.com/office/drawing/2014/main" id="{4FEC649E-EE51-4068-9EE2-D53C675387BE}"/>
              </a:ext>
            </a:extLst>
          </p:cNvPr>
          <p:cNvSpPr txBox="1">
            <a:spLocks/>
          </p:cNvSpPr>
          <p:nvPr/>
        </p:nvSpPr>
        <p:spPr>
          <a:xfrm>
            <a:off x="854243" y="3604037"/>
            <a:ext cx="10623884" cy="3883874"/>
          </a:xfrm>
          <a:prstGeom prst="rect">
            <a:avLst/>
          </a:prstGeom>
        </p:spPr>
        <p:txBody>
          <a:bodyPr vert="horz" lIns="91440" tIns="45720" rIns="91440" bIns="45720" rtlCol="1">
            <a:normAutofit/>
          </a:bodyPr>
          <a:lstStyle>
            <a:lvl1pPr marL="228600" indent="-228600" algn="r" defTabSz="914400" rtl="1" eaLnBrk="1" latinLnBrk="0" hangingPunct="1">
              <a:lnSpc>
                <a:spcPct val="90000"/>
              </a:lnSpc>
              <a:spcBef>
                <a:spcPts val="1000"/>
              </a:spcBef>
              <a:buFontTx/>
              <a:buBlip>
                <a:blip r:embed="rId2"/>
              </a:buBlip>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Tx/>
              <a:buBlip>
                <a:blip r:embed="rId2"/>
              </a:buBlip>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Tx/>
              <a:buBlip>
                <a:blip r:embed="rId2"/>
              </a:buBlip>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Tx/>
              <a:buBlip>
                <a:blip r:embed="rId2"/>
              </a:buBlip>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Tx/>
              <a:buBlip>
                <a:blip r:embed="rId2"/>
              </a:buBlip>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14375" indent="-714375">
              <a:lnSpc>
                <a:spcPct val="150000"/>
              </a:lnSpc>
              <a:buFont typeface="Wingdings" panose="05000000000000000000" pitchFamily="2" charset="2"/>
              <a:buChar char="q"/>
            </a:pPr>
            <a:r>
              <a:rPr lang="he-IL" sz="2400" dirty="0"/>
              <a:t>ילווה את כל עבודות התכנון</a:t>
            </a:r>
          </a:p>
          <a:p>
            <a:pPr marL="714375" indent="-714375">
              <a:lnSpc>
                <a:spcPct val="150000"/>
              </a:lnSpc>
              <a:buFont typeface="Wingdings" panose="05000000000000000000" pitchFamily="2" charset="2"/>
              <a:buChar char="q"/>
            </a:pPr>
            <a:r>
              <a:rPr lang="he-IL" sz="2400" dirty="0"/>
              <a:t>יבטיח מתן מענה תכנוני להיבטים הפיזיים, הכלכליים, והחברתיים בכל אחת מהן. </a:t>
            </a:r>
          </a:p>
          <a:p>
            <a:pPr marL="714375" indent="-714375">
              <a:lnSpc>
                <a:spcPct val="150000"/>
              </a:lnSpc>
              <a:buFont typeface="Wingdings" panose="05000000000000000000" pitchFamily="2" charset="2"/>
              <a:buChar char="q"/>
            </a:pPr>
            <a:r>
              <a:rPr lang="he-IL" sz="2400" dirty="0"/>
              <a:t>חברי צוות הליבה ישתתפו בכל ישיבות ועדות התכנון, בפגישות מקצועיות</a:t>
            </a:r>
          </a:p>
          <a:p>
            <a:pPr marL="714375" indent="-714375">
              <a:lnSpc>
                <a:spcPct val="150000"/>
              </a:lnSpc>
              <a:buFont typeface="Wingdings" panose="05000000000000000000" pitchFamily="2" charset="2"/>
              <a:buChar char="q"/>
            </a:pPr>
            <a:r>
              <a:rPr lang="he-IL" sz="2400" dirty="0"/>
              <a:t>חברי צוות הליבה ישתתפו בישיבות צוות ליווי והיגוי אליהן יוזמנו</a:t>
            </a:r>
          </a:p>
        </p:txBody>
      </p:sp>
    </p:spTree>
    <p:extLst>
      <p:ext uri="{BB962C8B-B14F-4D97-AF65-F5344CB8AC3E}">
        <p14:creationId xmlns:p14="http://schemas.microsoft.com/office/powerpoint/2010/main" val="427085336"/>
      </p:ext>
    </p:extLst>
  </p:cSld>
  <p:clrMapOvr>
    <a:masterClrMapping/>
  </p:clrMapOvr>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772</TotalTime>
  <Words>1881</Words>
  <Application>Microsoft Office PowerPoint</Application>
  <PresentationFormat>מסך רחב</PresentationFormat>
  <Paragraphs>275</Paragraphs>
  <Slides>23</Slides>
  <Notes>0</Notes>
  <HiddenSlides>0</HiddenSlides>
  <MMClips>0</MMClips>
  <ScaleCrop>false</ScaleCrop>
  <HeadingPairs>
    <vt:vector size="6" baseType="variant">
      <vt:variant>
        <vt:lpstr>גופנים בשימוש</vt:lpstr>
      </vt:variant>
      <vt:variant>
        <vt:i4>5</vt:i4>
      </vt:variant>
      <vt:variant>
        <vt:lpstr>ערכת נושא</vt:lpstr>
      </vt:variant>
      <vt:variant>
        <vt:i4>1</vt:i4>
      </vt:variant>
      <vt:variant>
        <vt:lpstr>כותרות שקופיות</vt:lpstr>
      </vt:variant>
      <vt:variant>
        <vt:i4>23</vt:i4>
      </vt:variant>
    </vt:vector>
  </HeadingPairs>
  <TitlesOfParts>
    <vt:vector size="29" baseType="lpstr">
      <vt:lpstr>Arial</vt:lpstr>
      <vt:lpstr>Calibri</vt:lpstr>
      <vt:lpstr>David</vt:lpstr>
      <vt:lpstr>Narkisim</vt:lpstr>
      <vt:lpstr>Wingdings</vt:lpstr>
      <vt:lpstr>ערכת נושא Office</vt:lpstr>
      <vt:lpstr>מפגש מציעים מכרז חברות מתכננות  מכרז מס' 2/2022</vt:lpstr>
      <vt:lpstr>טבלת מועדים</vt:lpstr>
      <vt:lpstr>הרשות הממשלתית להתחדשות עירונית</vt:lpstr>
      <vt:lpstr>מצגת של PowerPoint‏</vt:lpstr>
      <vt:lpstr>אגף תכנון</vt:lpstr>
      <vt:lpstr>תכניות בניהול הרשות</vt:lpstr>
      <vt:lpstr>שירותים מבוקשים  - עבודות תכנון</vt:lpstr>
      <vt:lpstr>חלוקה לאשכולות</vt:lpstr>
      <vt:lpstr>צוות ליבה</vt:lpstr>
      <vt:lpstr>צוות ליבה – ראש צוות אשכול כללי</vt:lpstr>
      <vt:lpstr>צוות ליבה – ראש צוות אשכול ייחודי </vt:lpstr>
      <vt:lpstr>צוות ליבה – יועץ חברתי </vt:lpstr>
      <vt:lpstr>צוות ליבה – שמאי </vt:lpstr>
      <vt:lpstr>צוות ליבה – הבהרת תנאי סף</vt:lpstr>
      <vt:lpstr>יועצים נוספים</vt:lpstr>
      <vt:lpstr>אמות מידה לאשכול מס' 1 כללי</vt:lpstr>
      <vt:lpstr>אמות מידה לאשכול מס' 2 ייחודי</vt:lpstr>
      <vt:lpstr>הליך בחירת ההצעות </vt:lpstr>
      <vt:lpstr>מקרה בוחן - מתחם חנקין ההסתדרות, חולון</vt:lpstr>
      <vt:lpstr>תמורה</vt:lpstr>
      <vt:lpstr>אבני דרך לתשלום</vt:lpstr>
      <vt:lpstr>תקופת ואופן ההתקשרות</vt:lpstr>
      <vt:lpstr>משימות</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שולמית ברנט</dc:creator>
  <cp:lastModifiedBy>יחיאל אביטל</cp:lastModifiedBy>
  <cp:revision>122</cp:revision>
  <dcterms:created xsi:type="dcterms:W3CDTF">2019-02-13T17:20:17Z</dcterms:created>
  <dcterms:modified xsi:type="dcterms:W3CDTF">2022-05-09T08:43:52Z</dcterms:modified>
</cp:coreProperties>
</file>